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DBA2F5D-62B1-4D23-BEE0-821DCB2F3EB3}">
  <a:tblStyle styleId="{4DBA2F5D-62B1-4D23-BEE0-821DCB2F3EB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078E946-0E3C-4F1D-88AA-4BC9EB6B018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520" y="-1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503260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a3c898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a3c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c01992e15_3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c01992e15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c01992e15_3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c01992e15_3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6fa3c898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c6fa3c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d235351e2_7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d235351e2_7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d235351e2_7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d235351e2_7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d235351e2_7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d235351e2_7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c01992e15_3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c01992e15_3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c01992e15_13_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c01992e15_1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c01992e15_5_27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c01992e15_5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c01992e15_5_24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c01992e15_5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6fa3c898_0_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6fa3c8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c01992e15_5_24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c01992e15_5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c01992e15_5_2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c01992e15_5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c01992e15_1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c01992e15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c01992e15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c01992e15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c01992e15_1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c01992e15_1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c01992e15_1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c01992e15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c01992e15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7c01992e15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c01992e15_5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7c01992e15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d235351e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d235351e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c01992e15_1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c01992e15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c01992e15_1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c01992e15_1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d235351e2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d235351e2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c01992e15_17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7c01992e15_1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c01992e15_14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c01992e15_1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7c01992e15_1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7c01992e15_1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7c01992e15_3_130:notes"/>
          <p:cNvSpPr>
            <a:spLocks noGrp="1" noRot="1" noChangeAspect="1"/>
          </p:cNvSpPr>
          <p:nvPr>
            <p:ph type="sldImg" idx="2"/>
          </p:nvPr>
        </p:nvSpPr>
        <p:spPr>
          <a:xfrm>
            <a:off x="339869" y="685488"/>
            <a:ext cx="6178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9" name="Google Shape;399;g7c01992e15_3_130:notes"/>
          <p:cNvSpPr txBox="1">
            <a:spLocks noGrp="1"/>
          </p:cNvSpPr>
          <p:nvPr>
            <p:ph type="body" idx="1"/>
          </p:nvPr>
        </p:nvSpPr>
        <p:spPr>
          <a:xfrm>
            <a:off x="685482" y="4343912"/>
            <a:ext cx="5487300" cy="4114200"/>
          </a:xfrm>
          <a:prstGeom prst="rect">
            <a:avLst/>
          </a:prstGeom>
          <a:noFill/>
          <a:ln>
            <a:noFill/>
          </a:ln>
        </p:spPr>
        <p:txBody>
          <a:bodyPr spcFirstLastPara="1" wrap="square" lIns="90725" tIns="45350" rIns="90725" bIns="4535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7c01992e15_3_130:notes"/>
          <p:cNvSpPr txBox="1">
            <a:spLocks noGrp="1"/>
          </p:cNvSpPr>
          <p:nvPr>
            <p:ph type="sldNum" idx="12"/>
          </p:nvPr>
        </p:nvSpPr>
        <p:spPr>
          <a:xfrm>
            <a:off x="3883859" y="8684899"/>
            <a:ext cx="2972700" cy="457800"/>
          </a:xfrm>
          <a:prstGeom prst="rect">
            <a:avLst/>
          </a:prstGeom>
          <a:noFill/>
          <a:ln>
            <a:noFill/>
          </a:ln>
        </p:spPr>
        <p:txBody>
          <a:bodyPr spcFirstLastPara="1" wrap="square" lIns="89725" tIns="44850" rIns="89725" bIns="4485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34</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c01992e15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c01992e15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c01992e15_13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c01992e15_1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c01992e15_14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c01992e15_1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c01992e15_13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c01992e15_1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c01992e15_1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c01992e1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d235351e2_0_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d235351e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2.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1.pn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hyperlink" Target="http://gis.bnpb.go.id/banjirjabodetabek/" TargetMode="External"/><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png"/><Relationship Id="rId5"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7.png"/><Relationship Id="rId5" Type="http://schemas.openxmlformats.org/officeDocument/2006/relationships/image" Target="../media/image4.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3.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jp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g"/><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jp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F"/>
        </a:solidFill>
        <a:effectLst/>
      </p:bgPr>
    </p:bg>
    <p:spTree>
      <p:nvGrpSpPr>
        <p:cNvPr id="1" name="Shape 71"/>
        <p:cNvGrpSpPr/>
        <p:nvPr/>
      </p:nvGrpSpPr>
      <p:grpSpPr>
        <a:xfrm>
          <a:off x="0" y="0"/>
          <a:ext cx="0" cy="0"/>
          <a:chOff x="0" y="0"/>
          <a:chExt cx="0" cy="0"/>
        </a:xfrm>
      </p:grpSpPr>
      <p:sp>
        <p:nvSpPr>
          <p:cNvPr id="72" name="Google Shape;72;p13"/>
          <p:cNvSpPr txBox="1"/>
          <p:nvPr/>
        </p:nvSpPr>
        <p:spPr>
          <a:xfrm>
            <a:off x="4508388" y="3772656"/>
            <a:ext cx="4071900" cy="3750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Regular"/>
                <a:ea typeface="Oswald Regular"/>
                <a:cs typeface="Oswald Regular"/>
                <a:sym typeface="Oswald Regular"/>
              </a:rPr>
              <a:t>BADAN NASIONAL PENANGGULANGAN BENCANA</a:t>
            </a:r>
            <a:endParaRPr sz="1400" i="0" u="none" strike="noStrike" cap="none">
              <a:solidFill>
                <a:srgbClr val="000000"/>
              </a:solidFill>
              <a:latin typeface="Oswald Regular"/>
              <a:ea typeface="Oswald Regular"/>
              <a:cs typeface="Oswald Regular"/>
              <a:sym typeface="Oswald Regular"/>
            </a:endParaRPr>
          </a:p>
        </p:txBody>
      </p:sp>
      <p:pic>
        <p:nvPicPr>
          <p:cNvPr id="73" name="Google Shape;73;p13"/>
          <p:cNvPicPr preferRelativeResize="0"/>
          <p:nvPr/>
        </p:nvPicPr>
        <p:blipFill>
          <a:blip r:embed="rId3">
            <a:alphaModFix/>
          </a:blip>
          <a:stretch>
            <a:fillRect/>
          </a:stretch>
        </p:blipFill>
        <p:spPr>
          <a:xfrm>
            <a:off x="8615663" y="3733056"/>
            <a:ext cx="433088" cy="582301"/>
          </a:xfrm>
          <a:prstGeom prst="rect">
            <a:avLst/>
          </a:prstGeom>
          <a:noFill/>
          <a:ln>
            <a:noFill/>
          </a:ln>
        </p:spPr>
      </p:pic>
      <p:sp>
        <p:nvSpPr>
          <p:cNvPr id="74" name="Google Shape;74;p13"/>
          <p:cNvSpPr txBox="1"/>
          <p:nvPr/>
        </p:nvSpPr>
        <p:spPr>
          <a:xfrm>
            <a:off x="5580300" y="3909475"/>
            <a:ext cx="3000000" cy="465300"/>
          </a:xfrm>
          <a:prstGeom prst="rect">
            <a:avLst/>
          </a:prstGeom>
          <a:noFill/>
          <a:ln>
            <a:noFill/>
          </a:ln>
        </p:spPr>
        <p:txBody>
          <a:bodyPr spcFirstLastPara="1" wrap="square" lIns="91425" tIns="91425" rIns="91425" bIns="91425" anchor="t" anchorCtr="0">
            <a:noAutofit/>
          </a:bodyPr>
          <a:lstStyle/>
          <a:p>
            <a:pPr marL="0" lvl="0" indent="0" algn="r" rtl="0">
              <a:spcBef>
                <a:spcPts val="600"/>
              </a:spcBef>
              <a:spcAft>
                <a:spcPts val="0"/>
              </a:spcAft>
              <a:buNone/>
            </a:pPr>
            <a:r>
              <a:rPr lang="en" sz="1200">
                <a:solidFill>
                  <a:srgbClr val="000000"/>
                </a:solidFill>
                <a:latin typeface="Calibri"/>
                <a:ea typeface="Calibri"/>
                <a:cs typeface="Calibri"/>
                <a:sym typeface="Calibri"/>
              </a:rPr>
              <a:t>Jl. Pramuka Kav. 38 Jakarta Timur 13120</a:t>
            </a:r>
            <a:endParaRPr/>
          </a:p>
        </p:txBody>
      </p:sp>
      <p:sp>
        <p:nvSpPr>
          <p:cNvPr id="75" name="Google Shape;75;p13"/>
          <p:cNvSpPr txBox="1">
            <a:spLocks noGrp="1"/>
          </p:cNvSpPr>
          <p:nvPr>
            <p:ph type="ctrTitle"/>
          </p:nvPr>
        </p:nvSpPr>
        <p:spPr>
          <a:xfrm>
            <a:off x="2462700" y="1047975"/>
            <a:ext cx="6543600" cy="1542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chemeClr val="dk1"/>
                </a:solidFill>
              </a:rPr>
              <a:t>Penanganan Bencana</a:t>
            </a:r>
            <a:endParaRPr>
              <a:solidFill>
                <a:schemeClr val="dk1"/>
              </a:solidFill>
            </a:endParaRPr>
          </a:p>
          <a:p>
            <a:pPr marL="0" lvl="0" indent="0" algn="just" rtl="0">
              <a:spcBef>
                <a:spcPts val="0"/>
              </a:spcBef>
              <a:spcAft>
                <a:spcPts val="0"/>
              </a:spcAft>
              <a:buNone/>
            </a:pPr>
            <a:r>
              <a:rPr lang="en" sz="3100">
                <a:solidFill>
                  <a:schemeClr val="dk1"/>
                </a:solidFill>
              </a:rPr>
              <a:t>Banjir dan Longsor di DKI Jakarta, Banten, dan Jawa Barat</a:t>
            </a:r>
            <a:r>
              <a:rPr lang="en">
                <a:solidFill>
                  <a:schemeClr val="dk1"/>
                </a:solidFill>
              </a:rPr>
              <a:t/>
            </a:r>
            <a:br>
              <a:rPr lang="en">
                <a:solidFill>
                  <a:schemeClr val="dk1"/>
                </a:solidFill>
              </a:rPr>
            </a:br>
            <a:endParaRPr>
              <a:solidFill>
                <a:schemeClr val="dk1"/>
              </a:solidFill>
            </a:endParaRPr>
          </a:p>
        </p:txBody>
      </p:sp>
      <p:pic>
        <p:nvPicPr>
          <p:cNvPr id="76" name="Google Shape;76;p13"/>
          <p:cNvPicPr preferRelativeResize="0"/>
          <p:nvPr/>
        </p:nvPicPr>
        <p:blipFill rotWithShape="1">
          <a:blip r:embed="rId4">
            <a:alphaModFix/>
          </a:blip>
          <a:srcRect l="27299"/>
          <a:stretch/>
        </p:blipFill>
        <p:spPr>
          <a:xfrm>
            <a:off x="0" y="0"/>
            <a:ext cx="2306874" cy="1542000"/>
          </a:xfrm>
          <a:prstGeom prst="rect">
            <a:avLst/>
          </a:prstGeom>
          <a:noFill/>
          <a:ln>
            <a:noFill/>
          </a:ln>
        </p:spPr>
      </p:pic>
      <p:pic>
        <p:nvPicPr>
          <p:cNvPr id="77" name="Google Shape;77;p13"/>
          <p:cNvPicPr preferRelativeResize="0"/>
          <p:nvPr/>
        </p:nvPicPr>
        <p:blipFill rotWithShape="1">
          <a:blip r:embed="rId5">
            <a:alphaModFix/>
          </a:blip>
          <a:srcRect l="13800"/>
          <a:stretch/>
        </p:blipFill>
        <p:spPr>
          <a:xfrm>
            <a:off x="0" y="1542000"/>
            <a:ext cx="2306875" cy="1234300"/>
          </a:xfrm>
          <a:prstGeom prst="rect">
            <a:avLst/>
          </a:prstGeom>
          <a:noFill/>
          <a:ln>
            <a:noFill/>
          </a:ln>
        </p:spPr>
      </p:pic>
      <p:sp>
        <p:nvSpPr>
          <p:cNvPr id="78" name="Google Shape;78;p13"/>
          <p:cNvSpPr/>
          <p:nvPr/>
        </p:nvSpPr>
        <p:spPr>
          <a:xfrm>
            <a:off x="0" y="442740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rgbClr val="FFFFFF"/>
              </a:solidFill>
              <a:latin typeface="Lato Black"/>
              <a:ea typeface="Lato Black"/>
              <a:cs typeface="Lato Black"/>
              <a:sym typeface="Lato Black"/>
            </a:endParaRPr>
          </a:p>
        </p:txBody>
      </p:sp>
      <p:pic>
        <p:nvPicPr>
          <p:cNvPr id="79" name="Google Shape;79;p13"/>
          <p:cNvPicPr preferRelativeResize="0"/>
          <p:nvPr/>
        </p:nvPicPr>
        <p:blipFill rotWithShape="1">
          <a:blip r:embed="rId6">
            <a:alphaModFix/>
          </a:blip>
          <a:srcRect t="23324"/>
          <a:stretch/>
        </p:blipFill>
        <p:spPr>
          <a:xfrm>
            <a:off x="0" y="2776300"/>
            <a:ext cx="2306875" cy="1651099"/>
          </a:xfrm>
          <a:prstGeom prst="rect">
            <a:avLst/>
          </a:prstGeom>
          <a:noFill/>
          <a:ln>
            <a:noFill/>
          </a:ln>
        </p:spPr>
      </p:pic>
      <p:sp>
        <p:nvSpPr>
          <p:cNvPr id="80" name="Google Shape;80;p13"/>
          <p:cNvSpPr txBox="1"/>
          <p:nvPr/>
        </p:nvSpPr>
        <p:spPr>
          <a:xfrm>
            <a:off x="3515550" y="4547925"/>
            <a:ext cx="21129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elvetica Neue"/>
                <a:ea typeface="Helvetica Neue"/>
                <a:cs typeface="Helvetica Neue"/>
                <a:sym typeface="Helvetica Neue"/>
              </a:rPr>
              <a:t>Update 4 Januari 2020</a:t>
            </a:r>
            <a:endParaRPr>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5"/>
        <p:cNvGrpSpPr/>
        <p:nvPr/>
      </p:nvGrpSpPr>
      <p:grpSpPr>
        <a:xfrm>
          <a:off x="0" y="0"/>
          <a:ext cx="0" cy="0"/>
          <a:chOff x="0" y="0"/>
          <a:chExt cx="0" cy="0"/>
        </a:xfrm>
      </p:grpSpPr>
      <p:pic>
        <p:nvPicPr>
          <p:cNvPr id="176" name="Google Shape;176;p22"/>
          <p:cNvPicPr preferRelativeResize="0"/>
          <p:nvPr/>
        </p:nvPicPr>
        <p:blipFill>
          <a:blip r:embed="rId3">
            <a:alphaModFix/>
          </a:blip>
          <a:stretch>
            <a:fillRect/>
          </a:stretch>
        </p:blipFill>
        <p:spPr>
          <a:xfrm>
            <a:off x="229378" y="688550"/>
            <a:ext cx="8685247" cy="4397250"/>
          </a:xfrm>
          <a:prstGeom prst="rect">
            <a:avLst/>
          </a:prstGeom>
          <a:noFill/>
          <a:ln>
            <a:noFill/>
          </a:ln>
        </p:spPr>
      </p:pic>
      <p:sp>
        <p:nvSpPr>
          <p:cNvPr id="177" name="Google Shape;177;p22"/>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Korban Meninggal (53 Jiwa)</a:t>
            </a:r>
            <a:endParaRPr sz="3000">
              <a:solidFill>
                <a:srgbClr val="FFFFFF"/>
              </a:solidFill>
              <a:latin typeface="Lato Black"/>
              <a:ea typeface="Lato Black"/>
              <a:cs typeface="Lato Black"/>
              <a:sym typeface="Lato Black"/>
            </a:endParaRPr>
          </a:p>
        </p:txBody>
      </p:sp>
      <p:sp>
        <p:nvSpPr>
          <p:cNvPr id="178" name="Google Shape;178;p22"/>
          <p:cNvSpPr txBox="1"/>
          <p:nvPr/>
        </p:nvSpPr>
        <p:spPr>
          <a:xfrm>
            <a:off x="577575" y="5220575"/>
            <a:ext cx="8376000" cy="1331100"/>
          </a:xfrm>
          <a:prstGeom prst="rect">
            <a:avLst/>
          </a:prstGeom>
          <a:noFill/>
          <a:ln>
            <a:noFill/>
          </a:ln>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Clr>
                <a:schemeClr val="dk2"/>
              </a:buClr>
              <a:buSzPts val="1400"/>
              <a:buFont typeface="Helvetica Neue"/>
              <a:buChar char="●"/>
            </a:pPr>
            <a:r>
              <a:rPr lang="en" b="1">
                <a:latin typeface="Helvetica Neue"/>
                <a:ea typeface="Helvetica Neue"/>
                <a:cs typeface="Helvetica Neue"/>
                <a:sym typeface="Helvetica Neue"/>
              </a:rPr>
              <a:t>Total korban Meninggal </a:t>
            </a:r>
            <a:r>
              <a:rPr lang="en" sz="1800" b="1">
                <a:solidFill>
                  <a:srgbClr val="CC0000"/>
                </a:solidFill>
                <a:latin typeface="Helvetica Neue"/>
                <a:ea typeface="Helvetica Neue"/>
                <a:cs typeface="Helvetica Neue"/>
                <a:sym typeface="Helvetica Neue"/>
              </a:rPr>
              <a:t>43 </a:t>
            </a:r>
            <a:r>
              <a:rPr lang="en" b="1">
                <a:latin typeface="Helvetica Neue"/>
                <a:ea typeface="Helvetica Neue"/>
                <a:cs typeface="Helvetica Neue"/>
                <a:sym typeface="Helvetica Neue"/>
              </a:rPr>
              <a:t>jiwa</a:t>
            </a:r>
            <a:endParaRPr b="1">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Char char="●"/>
            </a:pPr>
            <a:r>
              <a:rPr lang="en" b="1">
                <a:latin typeface="Helvetica Neue"/>
                <a:ea typeface="Helvetica Neue"/>
                <a:cs typeface="Helvetica Neue"/>
                <a:sym typeface="Helvetica Neue"/>
              </a:rPr>
              <a:t>Korban meninggal akibat Terseret Arus </a:t>
            </a:r>
            <a:r>
              <a:rPr lang="en" sz="1800" b="1">
                <a:solidFill>
                  <a:srgbClr val="CC0000"/>
                </a:solidFill>
                <a:latin typeface="Helvetica Neue"/>
                <a:ea typeface="Helvetica Neue"/>
                <a:cs typeface="Helvetica Neue"/>
                <a:sym typeface="Helvetica Neue"/>
              </a:rPr>
              <a:t>17</a:t>
            </a:r>
            <a:r>
              <a:rPr lang="en" b="1">
                <a:latin typeface="Helvetica Neue"/>
                <a:ea typeface="Helvetica Neue"/>
                <a:cs typeface="Helvetica Neue"/>
                <a:sym typeface="Helvetica Neue"/>
              </a:rPr>
              <a:t> jiwa, </a:t>
            </a:r>
            <a:r>
              <a:rPr lang="en" b="1">
                <a:solidFill>
                  <a:schemeClr val="dk2"/>
                </a:solidFill>
                <a:latin typeface="Helvetica Neue"/>
                <a:ea typeface="Helvetica Neue"/>
                <a:cs typeface="Helvetica Neue"/>
                <a:sym typeface="Helvetica Neue"/>
              </a:rPr>
              <a:t>Tertimbun Tanah Longsor </a:t>
            </a:r>
            <a:r>
              <a:rPr lang="en" sz="1800" b="1">
                <a:solidFill>
                  <a:srgbClr val="CC0000"/>
                </a:solidFill>
                <a:latin typeface="Helvetica Neue"/>
                <a:ea typeface="Helvetica Neue"/>
                <a:cs typeface="Helvetica Neue"/>
                <a:sym typeface="Helvetica Neue"/>
              </a:rPr>
              <a:t>12 </a:t>
            </a:r>
            <a:r>
              <a:rPr lang="en" b="1">
                <a:solidFill>
                  <a:schemeClr val="dk2"/>
                </a:solidFill>
                <a:latin typeface="Helvetica Neue"/>
                <a:ea typeface="Helvetica Neue"/>
                <a:cs typeface="Helvetica Neue"/>
                <a:sym typeface="Helvetica Neue"/>
              </a:rPr>
              <a:t>jiwa, </a:t>
            </a:r>
            <a:r>
              <a:rPr lang="en" b="1">
                <a:latin typeface="Helvetica Neue"/>
                <a:ea typeface="Helvetica Neue"/>
                <a:cs typeface="Helvetica Neue"/>
                <a:sym typeface="Helvetica Neue"/>
              </a:rPr>
              <a:t>Tersengat Listrik </a:t>
            </a:r>
            <a:r>
              <a:rPr lang="en" sz="1800" b="1">
                <a:solidFill>
                  <a:srgbClr val="CC0000"/>
                </a:solidFill>
                <a:latin typeface="Helvetica Neue"/>
                <a:ea typeface="Helvetica Neue"/>
                <a:cs typeface="Helvetica Neue"/>
                <a:sym typeface="Helvetica Neue"/>
              </a:rPr>
              <a:t>5</a:t>
            </a:r>
            <a:r>
              <a:rPr lang="en" b="1">
                <a:latin typeface="Helvetica Neue"/>
                <a:ea typeface="Helvetica Neue"/>
                <a:cs typeface="Helvetica Neue"/>
                <a:sym typeface="Helvetica Neue"/>
              </a:rPr>
              <a:t> jiwa, dan Hipotermia </a:t>
            </a:r>
            <a:r>
              <a:rPr lang="en" sz="1800" b="1">
                <a:solidFill>
                  <a:srgbClr val="CC0000"/>
                </a:solidFill>
                <a:latin typeface="Helvetica Neue"/>
                <a:ea typeface="Helvetica Neue"/>
                <a:cs typeface="Helvetica Neue"/>
                <a:sym typeface="Helvetica Neue"/>
              </a:rPr>
              <a:t>3</a:t>
            </a:r>
            <a:r>
              <a:rPr lang="en" b="1">
                <a:latin typeface="Helvetica Neue"/>
                <a:ea typeface="Helvetica Neue"/>
                <a:cs typeface="Helvetica Neue"/>
                <a:sym typeface="Helvetica Neue"/>
              </a:rPr>
              <a:t> jiwa</a:t>
            </a:r>
            <a:endParaRPr b="1">
              <a:latin typeface="Helvetica Neue"/>
              <a:ea typeface="Helvetica Neue"/>
              <a:cs typeface="Helvetica Neue"/>
              <a:sym typeface="Helvetica Neue"/>
            </a:endParaRPr>
          </a:p>
          <a:p>
            <a:pPr marL="457200" lvl="0" indent="-317500" algn="just" rtl="0">
              <a:lnSpc>
                <a:spcPct val="115000"/>
              </a:lnSpc>
              <a:spcBef>
                <a:spcPts val="0"/>
              </a:spcBef>
              <a:spcAft>
                <a:spcPts val="0"/>
              </a:spcAft>
              <a:buClr>
                <a:schemeClr val="dk2"/>
              </a:buClr>
              <a:buSzPts val="1400"/>
              <a:buFont typeface="Helvetica Neue"/>
              <a:buChar char="●"/>
            </a:pPr>
            <a:r>
              <a:rPr lang="en" b="1">
                <a:latin typeface="Helvetica Neue"/>
                <a:ea typeface="Helvetica Neue"/>
                <a:cs typeface="Helvetica Neue"/>
                <a:sym typeface="Helvetica Neue"/>
              </a:rPr>
              <a:t>Kabupaten Bogor menjadi daerah dengan korban jiwa terbanyak yaitu </a:t>
            </a:r>
            <a:r>
              <a:rPr lang="en" sz="1800" b="1">
                <a:solidFill>
                  <a:srgbClr val="CC0000"/>
                </a:solidFill>
                <a:latin typeface="Helvetica Neue"/>
                <a:ea typeface="Helvetica Neue"/>
                <a:cs typeface="Helvetica Neue"/>
                <a:sym typeface="Helvetica Neue"/>
              </a:rPr>
              <a:t>11</a:t>
            </a:r>
            <a:r>
              <a:rPr lang="en" b="1">
                <a:latin typeface="Helvetica Neue"/>
                <a:ea typeface="Helvetica Neue"/>
                <a:cs typeface="Helvetica Neue"/>
                <a:sym typeface="Helvetica Neue"/>
              </a:rPr>
              <a:t> jiwa</a:t>
            </a:r>
            <a:endParaRPr>
              <a:latin typeface="Helvetica Neue"/>
              <a:ea typeface="Helvetica Neue"/>
              <a:cs typeface="Helvetica Neue"/>
              <a:sym typeface="Helvetica Neue"/>
            </a:endParaRPr>
          </a:p>
        </p:txBody>
      </p:sp>
      <p:pic>
        <p:nvPicPr>
          <p:cNvPr id="179" name="Google Shape;179;p22"/>
          <p:cNvPicPr preferRelativeResize="0"/>
          <p:nvPr/>
        </p:nvPicPr>
        <p:blipFill>
          <a:blip r:embed="rId4">
            <a:alphaModFix/>
          </a:blip>
          <a:stretch>
            <a:fillRect/>
          </a:stretch>
        </p:blipFill>
        <p:spPr>
          <a:xfrm>
            <a:off x="144475" y="39356"/>
            <a:ext cx="433088" cy="582301"/>
          </a:xfrm>
          <a:prstGeom prst="rect">
            <a:avLst/>
          </a:prstGeom>
          <a:noFill/>
          <a:ln>
            <a:noFill/>
          </a:ln>
        </p:spPr>
      </p:pic>
      <p:sp>
        <p:nvSpPr>
          <p:cNvPr id="180" name="Google Shape;180;p22"/>
          <p:cNvSpPr txBox="1"/>
          <p:nvPr/>
        </p:nvSpPr>
        <p:spPr>
          <a:xfrm>
            <a:off x="5317100" y="612350"/>
            <a:ext cx="39792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FF0000"/>
                </a:solidFill>
              </a:rPr>
              <a:t>Sumber : Kompilasi Data BPBD, Kemenkes, dan Kemensos</a:t>
            </a:r>
            <a:endParaRPr sz="1100" i="1">
              <a:solidFill>
                <a:srgbClr val="FF0000"/>
              </a:solidFill>
            </a:endParaRPr>
          </a:p>
        </p:txBody>
      </p:sp>
      <p:pic>
        <p:nvPicPr>
          <p:cNvPr id="181" name="Google Shape;181;p22"/>
          <p:cNvPicPr preferRelativeResize="0"/>
          <p:nvPr/>
        </p:nvPicPr>
        <p:blipFill>
          <a:blip r:embed="rId5">
            <a:alphaModFix/>
          </a:blip>
          <a:stretch>
            <a:fillRect/>
          </a:stretch>
        </p:blipFill>
        <p:spPr>
          <a:xfrm>
            <a:off x="6646700" y="906500"/>
            <a:ext cx="2001150" cy="240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5"/>
        <p:cNvGrpSpPr/>
        <p:nvPr/>
      </p:nvGrpSpPr>
      <p:grpSpPr>
        <a:xfrm>
          <a:off x="0" y="0"/>
          <a:ext cx="0" cy="0"/>
          <a:chOff x="0" y="0"/>
          <a:chExt cx="0" cy="0"/>
        </a:xfrm>
      </p:grpSpPr>
      <p:sp>
        <p:nvSpPr>
          <p:cNvPr id="186" name="Google Shape;186;p23"/>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Status Tanggap Darurat</a:t>
            </a:r>
            <a:endParaRPr sz="3000">
              <a:solidFill>
                <a:srgbClr val="FFFFFF"/>
              </a:solidFill>
              <a:latin typeface="Lato Black"/>
              <a:ea typeface="Lato Black"/>
              <a:cs typeface="Lato Black"/>
              <a:sym typeface="Lato Black"/>
            </a:endParaRPr>
          </a:p>
        </p:txBody>
      </p:sp>
      <p:pic>
        <p:nvPicPr>
          <p:cNvPr id="187" name="Google Shape;187;p23"/>
          <p:cNvPicPr preferRelativeResize="0"/>
          <p:nvPr/>
        </p:nvPicPr>
        <p:blipFill>
          <a:blip r:embed="rId3">
            <a:alphaModFix/>
          </a:blip>
          <a:stretch>
            <a:fillRect/>
          </a:stretch>
        </p:blipFill>
        <p:spPr>
          <a:xfrm>
            <a:off x="144475" y="39356"/>
            <a:ext cx="433088" cy="582301"/>
          </a:xfrm>
          <a:prstGeom prst="rect">
            <a:avLst/>
          </a:prstGeom>
          <a:noFill/>
          <a:ln>
            <a:noFill/>
          </a:ln>
        </p:spPr>
      </p:pic>
      <p:graphicFrame>
        <p:nvGraphicFramePr>
          <p:cNvPr id="188" name="Google Shape;188;p23"/>
          <p:cNvGraphicFramePr/>
          <p:nvPr/>
        </p:nvGraphicFramePr>
        <p:xfrm>
          <a:off x="774788" y="764744"/>
          <a:ext cx="7746825" cy="4167150"/>
        </p:xfrm>
        <a:graphic>
          <a:graphicData uri="http://schemas.openxmlformats.org/drawingml/2006/table">
            <a:tbl>
              <a:tblPr>
                <a:noFill/>
                <a:tableStyleId>{4DBA2F5D-62B1-4D23-BEE0-821DCB2F3EB3}</a:tableStyleId>
              </a:tblPr>
              <a:tblGrid>
                <a:gridCol w="423000">
                  <a:extLst>
                    <a:ext uri="{9D8B030D-6E8A-4147-A177-3AD203B41FA5}">
                      <a16:colId xmlns:a16="http://schemas.microsoft.com/office/drawing/2014/main" xmlns="" val="20000"/>
                    </a:ext>
                  </a:extLst>
                </a:gridCol>
                <a:gridCol w="1447400">
                  <a:extLst>
                    <a:ext uri="{9D8B030D-6E8A-4147-A177-3AD203B41FA5}">
                      <a16:colId xmlns:a16="http://schemas.microsoft.com/office/drawing/2014/main" xmlns="" val="20001"/>
                    </a:ext>
                  </a:extLst>
                </a:gridCol>
                <a:gridCol w="1783650">
                  <a:extLst>
                    <a:ext uri="{9D8B030D-6E8A-4147-A177-3AD203B41FA5}">
                      <a16:colId xmlns:a16="http://schemas.microsoft.com/office/drawing/2014/main" xmlns="" val="20002"/>
                    </a:ext>
                  </a:extLst>
                </a:gridCol>
                <a:gridCol w="1603250">
                  <a:extLst>
                    <a:ext uri="{9D8B030D-6E8A-4147-A177-3AD203B41FA5}">
                      <a16:colId xmlns:a16="http://schemas.microsoft.com/office/drawing/2014/main" xmlns="" val="20003"/>
                    </a:ext>
                  </a:extLst>
                </a:gridCol>
                <a:gridCol w="2489525">
                  <a:extLst>
                    <a:ext uri="{9D8B030D-6E8A-4147-A177-3AD203B41FA5}">
                      <a16:colId xmlns:a16="http://schemas.microsoft.com/office/drawing/2014/main" xmlns="" val="20004"/>
                    </a:ext>
                  </a:extLst>
                </a:gridCol>
              </a:tblGrid>
              <a:tr h="163000">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No</a:t>
                      </a:r>
                      <a:endParaRPr sz="1000" b="1">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Jenis Bencana</a:t>
                      </a:r>
                      <a:endParaRPr sz="1000" b="1">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Lokasi</a:t>
                      </a:r>
                      <a:endParaRPr sz="1000" b="1">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Waktu Kejadian</a:t>
                      </a:r>
                      <a:endParaRPr sz="1000" b="1">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Status Keadaan Darurat</a:t>
                      </a:r>
                      <a:endParaRPr sz="1000" b="1">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solidFill>
                      <a:srgbClr val="FF9900"/>
                    </a:solidFill>
                  </a:tcPr>
                </a:tc>
                <a:extLst>
                  <a:ext uri="{0D108BD9-81ED-4DB2-BD59-A6C34878D82A}">
                    <a16:rowId xmlns:a16="http://schemas.microsoft.com/office/drawing/2014/main" xmlns="" val="10000"/>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Banjir dan Tanah Longsor</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Kota Bekasi</a:t>
                      </a:r>
                      <a:endParaRPr sz="1000" b="1">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Prov. Jawa Barat</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Tanggap Darurat</a:t>
                      </a:r>
                      <a:endParaRPr sz="1000">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(01/01/2020 – 07/01/2020)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1"/>
                  </a:ext>
                </a:extLst>
              </a:tr>
              <a:tr h="400050">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2</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Banjir, Tanah Longsor dan Angin Kencang</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Kota Depok</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Prov. Jawa Barat</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latin typeface="Helvetica Neue"/>
                          <a:ea typeface="Helvetica Neue"/>
                          <a:cs typeface="Helvetica Neue"/>
                          <a:sym typeface="Helvetica Neue"/>
                        </a:rPr>
                        <a:t>Tanggap Darurat</a:t>
                      </a:r>
                      <a:endParaRPr sz="1000" b="1">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(01/01/2020 – 14/01/2020)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2"/>
                  </a:ext>
                </a:extLst>
              </a:tr>
              <a:tr h="336150">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3</a:t>
                      </a:r>
                      <a:endParaRPr sz="1000">
                        <a:latin typeface="Helvetica Neue"/>
                        <a:ea typeface="Helvetica Neue"/>
                        <a:cs typeface="Helvetica Neue"/>
                        <a:sym typeface="Helvetica Neue"/>
                      </a:endParaRPr>
                    </a:p>
                  </a:txBody>
                  <a:tcPr marL="0" marR="0" marT="0" marB="0">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Banjir dan Tanah</a:t>
                      </a:r>
                      <a:endParaRPr sz="1000">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Longsor</a:t>
                      </a:r>
                      <a:endParaRPr sz="1000">
                        <a:latin typeface="Helvetica Neue"/>
                        <a:ea typeface="Helvetica Neue"/>
                        <a:cs typeface="Helvetica Neue"/>
                        <a:sym typeface="Helvetica Neue"/>
                      </a:endParaRPr>
                    </a:p>
                  </a:txBody>
                  <a:tcPr marL="0" marR="0" marT="0" marB="0">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Bekasi</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Prov. Jawa Barat</a:t>
                      </a:r>
                      <a:endParaRPr sz="1000">
                        <a:solidFill>
                          <a:schemeClr val="dk2"/>
                        </a:solidFill>
                        <a:latin typeface="Helvetica Neue"/>
                        <a:ea typeface="Helvetica Neue"/>
                        <a:cs typeface="Helvetica Neue"/>
                        <a:sym typeface="Helvetica Neue"/>
                      </a:endParaRPr>
                    </a:p>
                  </a:txBody>
                  <a:tcPr marL="0" marR="0" marT="0" marB="0">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(02/01/2020 – 08/01/2020)</a:t>
                      </a:r>
                      <a:endParaRPr sz="1000" b="1">
                        <a:latin typeface="Helvetica Neue"/>
                        <a:ea typeface="Helvetica Neue"/>
                        <a:cs typeface="Helvetica Neue"/>
                        <a:sym typeface="Helvetica Neue"/>
                      </a:endParaRPr>
                    </a:p>
                  </a:txBody>
                  <a:tcPr marL="0" marR="0" marT="0" marB="0">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3"/>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4</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Banjir dan Tanah Longsor</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Bandung Barat</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Prov. Jawa Barat</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(02/01/2020 – 08/01/2020)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4"/>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5</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Banjir dan Tanah Longsor</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Indramayu</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Prov. Jawa Barat</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(02/01/2020 – 08/01/2020)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5"/>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6</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Banjir dan Tanah Longsor</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Bogor</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Prov. Jawa Barat</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(02/01/2020 – 16/01/2020)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6"/>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7</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Banjir dan Tanah Longsor</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Karawang</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Prov. Jawa Barat</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(02/01/2020 – 08/01/2020)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7"/>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8</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Banjir Bandang dan Tanah Longsor</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Serang</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Prov. Banten</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 (01/01/2020 - 14/01/2020)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8"/>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9</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Banjir Bandang dan Tanah Longsor</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Tangerang</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Prov. Banten</a:t>
                      </a:r>
                      <a:endParaRPr sz="1000">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 (01/01/2020 - 14/01/2020)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09"/>
                  </a:ext>
                </a:extLst>
              </a:tr>
              <a:tr h="32602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Banjir Bandang dan Tanah Longsor</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Kota Tangerang Selatan</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Prov. Banten</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 (01/01/2020 - 14/01/2020)</a:t>
                      </a:r>
                      <a:endParaRPr sz="1000" b="1">
                        <a:solidFill>
                          <a:schemeClr val="dk2"/>
                        </a:solidFill>
                        <a:latin typeface="Helvetica Neue"/>
                        <a:ea typeface="Helvetica Neue"/>
                        <a:cs typeface="Helvetica Neue"/>
                        <a:sym typeface="Helvetica Neue"/>
                      </a:endParaRPr>
                    </a:p>
                  </a:txBody>
                  <a:tcPr marL="0" marR="0"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10"/>
                  </a:ext>
                </a:extLst>
              </a:tr>
              <a:tr h="34337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11</a:t>
                      </a:r>
                      <a:endParaRPr sz="1000">
                        <a:latin typeface="Helvetica Neue"/>
                        <a:ea typeface="Helvetica Neue"/>
                        <a:cs typeface="Helvetica Neue"/>
                        <a:sym typeface="Helvetica Neue"/>
                      </a:endParaRPr>
                    </a:p>
                  </a:txBody>
                  <a:tcPr marL="9125" marR="9125" marT="9125" marB="9125"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Banjir Bandang dan Tanah Longsor</a:t>
                      </a:r>
                      <a:endParaRPr sz="1000">
                        <a:latin typeface="Helvetica Neue"/>
                        <a:ea typeface="Helvetica Neue"/>
                        <a:cs typeface="Helvetica Neue"/>
                        <a:sym typeface="Helvetica Neue"/>
                      </a:endParaRPr>
                    </a:p>
                  </a:txBody>
                  <a:tcPr marL="9125" marR="9125" marT="9125" marB="9125"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Kota Tangerang</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Prov. Banten</a:t>
                      </a:r>
                      <a:endParaRPr sz="1000">
                        <a:latin typeface="Helvetica Neue"/>
                        <a:ea typeface="Helvetica Neue"/>
                        <a:cs typeface="Helvetica Neue"/>
                        <a:sym typeface="Helvetica Neue"/>
                      </a:endParaRPr>
                    </a:p>
                  </a:txBody>
                  <a:tcPr marL="9125" marR="9125" marT="9125" marB="9125"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9125" marR="9125" marT="9125" marB="9125"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en" sz="1000" b="1">
                          <a:solidFill>
                            <a:schemeClr val="dk2"/>
                          </a:solidFill>
                          <a:latin typeface="Helvetica Neue"/>
                          <a:ea typeface="Helvetica Neue"/>
                          <a:cs typeface="Helvetica Neue"/>
                          <a:sym typeface="Helvetica Neue"/>
                        </a:rPr>
                        <a:t>Tanggap Darurat</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Clr>
                          <a:schemeClr val="dk2"/>
                        </a:buClr>
                        <a:buSzPts val="1100"/>
                        <a:buFont typeface="Arial"/>
                        <a:buNone/>
                      </a:pPr>
                      <a:r>
                        <a:rPr lang="en" sz="1000">
                          <a:solidFill>
                            <a:schemeClr val="dk2"/>
                          </a:solidFill>
                          <a:latin typeface="Helvetica Neue"/>
                          <a:ea typeface="Helvetica Neue"/>
                          <a:cs typeface="Helvetica Neue"/>
                          <a:sym typeface="Helvetica Neue"/>
                        </a:rPr>
                        <a:t> (01/01/2020 - 14/01/2020)</a:t>
                      </a:r>
                      <a:endParaRPr sz="1000" b="1">
                        <a:latin typeface="Helvetica Neue"/>
                        <a:ea typeface="Helvetica Neue"/>
                        <a:cs typeface="Helvetica Neue"/>
                        <a:sym typeface="Helvetica Neue"/>
                      </a:endParaRPr>
                    </a:p>
                  </a:txBody>
                  <a:tcPr marL="9125" marR="9125" marT="9125" marB="9125"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11"/>
                  </a:ext>
                </a:extLst>
              </a:tr>
              <a:tr h="316375">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12</a:t>
                      </a:r>
                      <a:endParaRPr sz="1000">
                        <a:latin typeface="Helvetica Neue"/>
                        <a:ea typeface="Helvetica Neue"/>
                        <a:cs typeface="Helvetica Neue"/>
                        <a:sym typeface="Helvetica Neue"/>
                      </a:endParaRPr>
                    </a:p>
                  </a:txBody>
                  <a:tcPr marL="9125" marR="9125"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Banjir Bandang dan Tanah Longsor</a:t>
                      </a:r>
                      <a:endParaRPr sz="1000">
                        <a:latin typeface="Helvetica Neue"/>
                        <a:ea typeface="Helvetica Neue"/>
                        <a:cs typeface="Helvetica Neue"/>
                        <a:sym typeface="Helvetica Neue"/>
                      </a:endParaRPr>
                    </a:p>
                  </a:txBody>
                  <a:tcPr marL="9125" marR="9125"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Kab. Lebak</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latin typeface="Helvetica Neue"/>
                          <a:ea typeface="Helvetica Neue"/>
                          <a:cs typeface="Helvetica Neue"/>
                          <a:sym typeface="Helvetica Neue"/>
                        </a:rPr>
                        <a:t>Prov. Banten</a:t>
                      </a:r>
                      <a:endParaRPr sz="1000">
                        <a:latin typeface="Helvetica Neue"/>
                        <a:ea typeface="Helvetica Neue"/>
                        <a:cs typeface="Helvetica Neue"/>
                        <a:sym typeface="Helvetica Neue"/>
                      </a:endParaRPr>
                    </a:p>
                  </a:txBody>
                  <a:tcPr marL="9125" marR="9125"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Helvetica Neue"/>
                          <a:ea typeface="Helvetica Neue"/>
                          <a:cs typeface="Helvetica Neue"/>
                          <a:sym typeface="Helvetica Neue"/>
                        </a:rPr>
                        <a:t>1 Januari 2020</a:t>
                      </a:r>
                      <a:endParaRPr sz="1000">
                        <a:latin typeface="Helvetica Neue"/>
                        <a:ea typeface="Helvetica Neue"/>
                        <a:cs typeface="Helvetica Neue"/>
                        <a:sym typeface="Helvetica Neue"/>
                      </a:endParaRPr>
                    </a:p>
                  </a:txBody>
                  <a:tcPr marL="9125" marR="9125"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Helvetica Neue"/>
                          <a:ea typeface="Helvetica Neue"/>
                          <a:cs typeface="Helvetica Neue"/>
                          <a:sym typeface="Helvetica Neue"/>
                        </a:rPr>
                        <a:t>Tanggap Darurat</a:t>
                      </a:r>
                      <a:endParaRPr sz="1000" b="1">
                        <a:solidFill>
                          <a:schemeClr val="dk2"/>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dk2"/>
                          </a:solidFill>
                          <a:latin typeface="Helvetica Neue"/>
                          <a:ea typeface="Helvetica Neue"/>
                          <a:cs typeface="Helvetica Neue"/>
                          <a:sym typeface="Helvetica Neue"/>
                        </a:rPr>
                        <a:t> (01/01/2020 - 14/01/2020)</a:t>
                      </a:r>
                      <a:endParaRPr sz="1000" b="1">
                        <a:latin typeface="Helvetica Neue"/>
                        <a:ea typeface="Helvetica Neue"/>
                        <a:cs typeface="Helvetica Neue"/>
                        <a:sym typeface="Helvetica Neue"/>
                      </a:endParaRPr>
                    </a:p>
                  </a:txBody>
                  <a:tcPr marL="9125" marR="9125" marT="0" marB="0" anchor="ctr">
                    <a:lnL w="19050" cap="flat" cmpd="sng">
                      <a:solidFill>
                        <a:srgbClr val="434343"/>
                      </a:solidFill>
                      <a:prstDash val="solid"/>
                      <a:round/>
                      <a:headEnd type="none" w="sm" len="sm"/>
                      <a:tailEnd type="none" w="sm" len="sm"/>
                    </a:lnL>
                    <a:lnR w="19050" cap="flat" cmpd="sng">
                      <a:solidFill>
                        <a:srgbClr val="434343"/>
                      </a:solidFill>
                      <a:prstDash val="solid"/>
                      <a:round/>
                      <a:headEnd type="none" w="sm" len="sm"/>
                      <a:tailEnd type="none" w="sm" len="sm"/>
                    </a:lnR>
                    <a:lnT w="19050" cap="flat" cmpd="sng">
                      <a:solidFill>
                        <a:srgbClr val="434343"/>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xmlns="" val="10012"/>
                  </a:ext>
                </a:extLst>
              </a:tr>
            </a:tbl>
          </a:graphicData>
        </a:graphic>
      </p:graphicFrame>
      <p:pic>
        <p:nvPicPr>
          <p:cNvPr id="189" name="Google Shape;189;p23"/>
          <p:cNvPicPr preferRelativeResize="0"/>
          <p:nvPr/>
        </p:nvPicPr>
        <p:blipFill>
          <a:blip r:embed="rId4">
            <a:alphaModFix/>
          </a:blip>
          <a:stretch>
            <a:fillRect/>
          </a:stretch>
        </p:blipFill>
        <p:spPr>
          <a:xfrm>
            <a:off x="215587" y="4185387"/>
            <a:ext cx="559219" cy="559219"/>
          </a:xfrm>
          <a:prstGeom prst="rect">
            <a:avLst/>
          </a:prstGeom>
          <a:noFill/>
          <a:ln>
            <a:noFill/>
          </a:ln>
        </p:spPr>
      </p:pic>
      <p:pic>
        <p:nvPicPr>
          <p:cNvPr id="190" name="Google Shape;190;p23"/>
          <p:cNvPicPr preferRelativeResize="0"/>
          <p:nvPr/>
        </p:nvPicPr>
        <p:blipFill>
          <a:blip r:embed="rId5">
            <a:alphaModFix/>
          </a:blip>
          <a:stretch>
            <a:fillRect/>
          </a:stretch>
        </p:blipFill>
        <p:spPr>
          <a:xfrm rot="1115818">
            <a:off x="8320107" y="680506"/>
            <a:ext cx="441469" cy="4414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p:nvPr/>
        </p:nvPicPr>
        <p:blipFill>
          <a:blip r:embed="rId3">
            <a:alphaModFix/>
          </a:blip>
          <a:stretch>
            <a:fillRect/>
          </a:stretch>
        </p:blipFill>
        <p:spPr>
          <a:xfrm>
            <a:off x="0" y="3535300"/>
            <a:ext cx="2347025" cy="1608200"/>
          </a:xfrm>
          <a:prstGeom prst="rect">
            <a:avLst/>
          </a:prstGeom>
          <a:noFill/>
          <a:ln>
            <a:noFill/>
          </a:ln>
          <a:effectLst>
            <a:outerShdw blurRad="57150" dist="95250" dir="2700000" algn="bl" rotWithShape="0">
              <a:srgbClr val="000000">
                <a:alpha val="50000"/>
              </a:srgbClr>
            </a:outerShdw>
          </a:effectLst>
        </p:spPr>
      </p:pic>
      <p:pic>
        <p:nvPicPr>
          <p:cNvPr id="196" name="Google Shape;196;p24"/>
          <p:cNvPicPr preferRelativeResize="0"/>
          <p:nvPr/>
        </p:nvPicPr>
        <p:blipFill>
          <a:blip r:embed="rId4">
            <a:alphaModFix/>
          </a:blip>
          <a:stretch>
            <a:fillRect/>
          </a:stretch>
        </p:blipFill>
        <p:spPr>
          <a:xfrm>
            <a:off x="2420125" y="3407319"/>
            <a:ext cx="2300701" cy="1725506"/>
          </a:xfrm>
          <a:prstGeom prst="rect">
            <a:avLst/>
          </a:prstGeom>
          <a:noFill/>
          <a:ln>
            <a:noFill/>
          </a:ln>
          <a:effectLst>
            <a:outerShdw blurRad="57150" dist="95250" dir="2700000" algn="bl" rotWithShape="0">
              <a:srgbClr val="000000">
                <a:alpha val="50000"/>
              </a:srgbClr>
            </a:outerShdw>
          </a:effectLst>
        </p:spPr>
      </p:pic>
      <p:sp>
        <p:nvSpPr>
          <p:cNvPr id="197" name="Google Shape;197;p24"/>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Peta Operasi Banjir Jabodetabek</a:t>
            </a:r>
            <a:endParaRPr sz="3000">
              <a:solidFill>
                <a:srgbClr val="FFFFFF"/>
              </a:solidFill>
              <a:latin typeface="Lato Black"/>
              <a:ea typeface="Lato Black"/>
              <a:cs typeface="Lato Black"/>
              <a:sym typeface="Lato Black"/>
            </a:endParaRPr>
          </a:p>
        </p:txBody>
      </p:sp>
      <p:pic>
        <p:nvPicPr>
          <p:cNvPr id="198" name="Google Shape;198;p24"/>
          <p:cNvPicPr preferRelativeResize="0"/>
          <p:nvPr/>
        </p:nvPicPr>
        <p:blipFill>
          <a:blip r:embed="rId5">
            <a:alphaModFix/>
          </a:blip>
          <a:stretch>
            <a:fillRect/>
          </a:stretch>
        </p:blipFill>
        <p:spPr>
          <a:xfrm>
            <a:off x="144475" y="39356"/>
            <a:ext cx="433088" cy="582301"/>
          </a:xfrm>
          <a:prstGeom prst="rect">
            <a:avLst/>
          </a:prstGeom>
          <a:noFill/>
          <a:ln>
            <a:noFill/>
          </a:ln>
        </p:spPr>
      </p:pic>
      <p:pic>
        <p:nvPicPr>
          <p:cNvPr id="199" name="Google Shape;199;p24"/>
          <p:cNvPicPr preferRelativeResize="0"/>
          <p:nvPr/>
        </p:nvPicPr>
        <p:blipFill>
          <a:blip r:embed="rId6">
            <a:alphaModFix/>
          </a:blip>
          <a:stretch>
            <a:fillRect/>
          </a:stretch>
        </p:blipFill>
        <p:spPr>
          <a:xfrm>
            <a:off x="4870125" y="3625613"/>
            <a:ext cx="2126525" cy="1500799"/>
          </a:xfrm>
          <a:prstGeom prst="rect">
            <a:avLst/>
          </a:prstGeom>
          <a:noFill/>
          <a:ln>
            <a:noFill/>
          </a:ln>
          <a:effectLst>
            <a:outerShdw blurRad="57150" dist="95250" dir="2700000" algn="bl" rotWithShape="0">
              <a:srgbClr val="000000">
                <a:alpha val="50000"/>
              </a:srgbClr>
            </a:outerShdw>
          </a:effectLst>
        </p:spPr>
      </p:pic>
      <p:pic>
        <p:nvPicPr>
          <p:cNvPr id="200" name="Google Shape;200;p24"/>
          <p:cNvPicPr preferRelativeResize="0"/>
          <p:nvPr/>
        </p:nvPicPr>
        <p:blipFill>
          <a:blip r:embed="rId7">
            <a:alphaModFix/>
          </a:blip>
          <a:stretch>
            <a:fillRect/>
          </a:stretch>
        </p:blipFill>
        <p:spPr>
          <a:xfrm>
            <a:off x="7059550" y="3714625"/>
            <a:ext cx="1958550" cy="1411775"/>
          </a:xfrm>
          <a:prstGeom prst="rect">
            <a:avLst/>
          </a:prstGeom>
          <a:noFill/>
          <a:ln>
            <a:noFill/>
          </a:ln>
          <a:effectLst>
            <a:outerShdw blurRad="57150" dist="95250" dir="2700000" algn="bl" rotWithShape="0">
              <a:srgbClr val="000000">
                <a:alpha val="50000"/>
              </a:srgbClr>
            </a:outerShdw>
          </a:effectLst>
        </p:spPr>
      </p:pic>
      <p:pic>
        <p:nvPicPr>
          <p:cNvPr id="201" name="Google Shape;201;p24"/>
          <p:cNvPicPr preferRelativeResize="0"/>
          <p:nvPr/>
        </p:nvPicPr>
        <p:blipFill>
          <a:blip r:embed="rId8">
            <a:alphaModFix/>
          </a:blip>
          <a:stretch>
            <a:fillRect/>
          </a:stretch>
        </p:blipFill>
        <p:spPr>
          <a:xfrm>
            <a:off x="0" y="697850"/>
            <a:ext cx="2051850" cy="2837450"/>
          </a:xfrm>
          <a:prstGeom prst="rect">
            <a:avLst/>
          </a:prstGeom>
          <a:noFill/>
          <a:ln>
            <a:noFill/>
          </a:ln>
        </p:spPr>
      </p:pic>
      <p:pic>
        <p:nvPicPr>
          <p:cNvPr id="202" name="Google Shape;202;p24"/>
          <p:cNvPicPr preferRelativeResize="0"/>
          <p:nvPr/>
        </p:nvPicPr>
        <p:blipFill>
          <a:blip r:embed="rId9">
            <a:alphaModFix/>
          </a:blip>
          <a:stretch>
            <a:fillRect/>
          </a:stretch>
        </p:blipFill>
        <p:spPr>
          <a:xfrm>
            <a:off x="1899350" y="688550"/>
            <a:ext cx="7118749" cy="3331976"/>
          </a:xfrm>
          <a:prstGeom prst="rect">
            <a:avLst/>
          </a:prstGeom>
          <a:noFill/>
          <a:ln>
            <a:noFill/>
          </a:ln>
          <a:effectLst>
            <a:outerShdw blurRad="57150" dist="19050" dir="5400000" algn="bl" rotWithShape="0">
              <a:srgbClr val="000000">
                <a:alpha val="50000"/>
              </a:srgbClr>
            </a:outerShdw>
          </a:effectLst>
        </p:spPr>
      </p:pic>
      <p:sp>
        <p:nvSpPr>
          <p:cNvPr id="203" name="Google Shape;203;p24"/>
          <p:cNvSpPr/>
          <p:nvPr/>
        </p:nvSpPr>
        <p:spPr>
          <a:xfrm>
            <a:off x="5867600" y="1138325"/>
            <a:ext cx="3026100" cy="385800"/>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1100" b="1">
                <a:solidFill>
                  <a:srgbClr val="FFFFFF"/>
                </a:solidFill>
              </a:rPr>
              <a:t>Akses Peta Operasi Banjir Jabodetabek </a:t>
            </a:r>
            <a:r>
              <a:rPr lang="en" sz="1100" u="sng">
                <a:solidFill>
                  <a:srgbClr val="FFFFFF"/>
                </a:solidFill>
                <a:hlinkClick r:id="rId10"/>
              </a:rPr>
              <a:t>http://gis.bnpb.go.id/banjirjabodetabek/</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7"/>
        <p:cNvGrpSpPr/>
        <p:nvPr/>
      </p:nvGrpSpPr>
      <p:grpSpPr>
        <a:xfrm>
          <a:off x="0" y="0"/>
          <a:ext cx="0" cy="0"/>
          <a:chOff x="0" y="0"/>
          <a:chExt cx="0" cy="0"/>
        </a:xfrm>
      </p:grpSpPr>
      <p:sp>
        <p:nvSpPr>
          <p:cNvPr id="208" name="Google Shape;208;p25"/>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Korban Jiwa</a:t>
            </a:r>
            <a:endParaRPr sz="3000">
              <a:solidFill>
                <a:srgbClr val="FFFFFF"/>
              </a:solidFill>
              <a:latin typeface="Lato Black"/>
              <a:ea typeface="Lato Black"/>
              <a:cs typeface="Lato Black"/>
              <a:sym typeface="Lato Black"/>
            </a:endParaRPr>
          </a:p>
        </p:txBody>
      </p:sp>
      <p:pic>
        <p:nvPicPr>
          <p:cNvPr id="209" name="Google Shape;209;p25"/>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210" name="Google Shape;210;p25"/>
          <p:cNvPicPr preferRelativeResize="0"/>
          <p:nvPr/>
        </p:nvPicPr>
        <p:blipFill>
          <a:blip r:embed="rId4">
            <a:alphaModFix/>
          </a:blip>
          <a:stretch>
            <a:fillRect/>
          </a:stretch>
        </p:blipFill>
        <p:spPr>
          <a:xfrm>
            <a:off x="0" y="688550"/>
            <a:ext cx="9644499" cy="4454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4"/>
        <p:cNvGrpSpPr/>
        <p:nvPr/>
      </p:nvGrpSpPr>
      <p:grpSpPr>
        <a:xfrm>
          <a:off x="0" y="0"/>
          <a:ext cx="0" cy="0"/>
          <a:chOff x="0" y="0"/>
          <a:chExt cx="0" cy="0"/>
        </a:xfrm>
      </p:grpSpPr>
      <p:sp>
        <p:nvSpPr>
          <p:cNvPr id="215" name="Google Shape;215;p26"/>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Korban Jiwa</a:t>
            </a:r>
            <a:endParaRPr sz="3000">
              <a:solidFill>
                <a:srgbClr val="FFFFFF"/>
              </a:solidFill>
              <a:latin typeface="Lato Black"/>
              <a:ea typeface="Lato Black"/>
              <a:cs typeface="Lato Black"/>
              <a:sym typeface="Lato Black"/>
            </a:endParaRPr>
          </a:p>
        </p:txBody>
      </p:sp>
      <p:pic>
        <p:nvPicPr>
          <p:cNvPr id="216" name="Google Shape;216;p26"/>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217" name="Google Shape;217;p26"/>
          <p:cNvPicPr preferRelativeResize="0"/>
          <p:nvPr/>
        </p:nvPicPr>
        <p:blipFill>
          <a:blip r:embed="rId4">
            <a:alphaModFix/>
          </a:blip>
          <a:stretch>
            <a:fillRect/>
          </a:stretch>
        </p:blipFill>
        <p:spPr>
          <a:xfrm>
            <a:off x="-100" y="688550"/>
            <a:ext cx="9690749" cy="4392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1"/>
        <p:cNvGrpSpPr/>
        <p:nvPr/>
      </p:nvGrpSpPr>
      <p:grpSpPr>
        <a:xfrm>
          <a:off x="0" y="0"/>
          <a:ext cx="0" cy="0"/>
          <a:chOff x="0" y="0"/>
          <a:chExt cx="0" cy="0"/>
        </a:xfrm>
      </p:grpSpPr>
      <p:sp>
        <p:nvSpPr>
          <p:cNvPr id="222" name="Google Shape;222;p27"/>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Korban Jiwa</a:t>
            </a:r>
            <a:endParaRPr sz="3000">
              <a:solidFill>
                <a:srgbClr val="FFFFFF"/>
              </a:solidFill>
              <a:latin typeface="Lato Black"/>
              <a:ea typeface="Lato Black"/>
              <a:cs typeface="Lato Black"/>
              <a:sym typeface="Lato Black"/>
            </a:endParaRPr>
          </a:p>
        </p:txBody>
      </p:sp>
      <p:pic>
        <p:nvPicPr>
          <p:cNvPr id="223" name="Google Shape;223;p27"/>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224" name="Google Shape;224;p27"/>
          <p:cNvPicPr preferRelativeResize="0"/>
          <p:nvPr/>
        </p:nvPicPr>
        <p:blipFill>
          <a:blip r:embed="rId4">
            <a:alphaModFix/>
          </a:blip>
          <a:stretch>
            <a:fillRect/>
          </a:stretch>
        </p:blipFill>
        <p:spPr>
          <a:xfrm>
            <a:off x="0" y="688550"/>
            <a:ext cx="9647501" cy="3349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8"/>
        <p:cNvGrpSpPr/>
        <p:nvPr/>
      </p:nvGrpSpPr>
      <p:grpSpPr>
        <a:xfrm>
          <a:off x="0" y="0"/>
          <a:ext cx="0" cy="0"/>
          <a:chOff x="0" y="0"/>
          <a:chExt cx="0" cy="0"/>
        </a:xfrm>
      </p:grpSpPr>
      <p:sp>
        <p:nvSpPr>
          <p:cNvPr id="229" name="Google Shape;229;p28"/>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Pengungsi</a:t>
            </a:r>
            <a:endParaRPr sz="3000">
              <a:solidFill>
                <a:srgbClr val="FFFFFF"/>
              </a:solidFill>
              <a:latin typeface="Lato Black"/>
              <a:ea typeface="Lato Black"/>
              <a:cs typeface="Lato Black"/>
              <a:sym typeface="Lato Black"/>
            </a:endParaRPr>
          </a:p>
        </p:txBody>
      </p:sp>
      <p:pic>
        <p:nvPicPr>
          <p:cNvPr id="230" name="Google Shape;230;p28"/>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231" name="Google Shape;231;p28"/>
          <p:cNvPicPr preferRelativeResize="0"/>
          <p:nvPr/>
        </p:nvPicPr>
        <p:blipFill>
          <a:blip r:embed="rId4">
            <a:alphaModFix/>
          </a:blip>
          <a:stretch>
            <a:fillRect/>
          </a:stretch>
        </p:blipFill>
        <p:spPr>
          <a:xfrm>
            <a:off x="152400" y="895347"/>
            <a:ext cx="2921224" cy="1981953"/>
          </a:xfrm>
          <a:prstGeom prst="rect">
            <a:avLst/>
          </a:prstGeom>
          <a:noFill/>
          <a:ln>
            <a:noFill/>
          </a:ln>
        </p:spPr>
      </p:pic>
      <p:pic>
        <p:nvPicPr>
          <p:cNvPr id="232" name="Google Shape;232;p28"/>
          <p:cNvPicPr preferRelativeResize="0"/>
          <p:nvPr/>
        </p:nvPicPr>
        <p:blipFill>
          <a:blip r:embed="rId5">
            <a:alphaModFix/>
          </a:blip>
          <a:stretch>
            <a:fillRect/>
          </a:stretch>
        </p:blipFill>
        <p:spPr>
          <a:xfrm>
            <a:off x="152400" y="3029700"/>
            <a:ext cx="2921225" cy="1878656"/>
          </a:xfrm>
          <a:prstGeom prst="rect">
            <a:avLst/>
          </a:prstGeom>
          <a:noFill/>
          <a:ln>
            <a:noFill/>
          </a:ln>
        </p:spPr>
      </p:pic>
      <p:sp>
        <p:nvSpPr>
          <p:cNvPr id="233" name="Google Shape;233;p28"/>
          <p:cNvSpPr txBox="1"/>
          <p:nvPr/>
        </p:nvSpPr>
        <p:spPr>
          <a:xfrm>
            <a:off x="5159150" y="4878300"/>
            <a:ext cx="3979200" cy="2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FF0000"/>
                </a:solidFill>
              </a:rPr>
              <a:t>Sumber : Pusdalops BNPB per 4 Jan 2020 Pukul 10.00 WIB</a:t>
            </a:r>
            <a:endParaRPr sz="1100" i="1">
              <a:solidFill>
                <a:srgbClr val="FF0000"/>
              </a:solidFill>
            </a:endParaRPr>
          </a:p>
        </p:txBody>
      </p:sp>
      <p:pic>
        <p:nvPicPr>
          <p:cNvPr id="234" name="Google Shape;234;p28"/>
          <p:cNvPicPr preferRelativeResize="0"/>
          <p:nvPr/>
        </p:nvPicPr>
        <p:blipFill>
          <a:blip r:embed="rId6">
            <a:alphaModFix/>
          </a:blip>
          <a:stretch>
            <a:fillRect/>
          </a:stretch>
        </p:blipFill>
        <p:spPr>
          <a:xfrm>
            <a:off x="3226025" y="917150"/>
            <a:ext cx="5765574" cy="3961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9"/>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3600">
                <a:latin typeface="Lato"/>
                <a:ea typeface="Lato"/>
                <a:cs typeface="Lato"/>
                <a:sym typeface="Lato"/>
              </a:rPr>
              <a:t>LANGKAH PENANGANAN </a:t>
            </a:r>
            <a:endParaRPr sz="3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0"/>
          <p:cNvPicPr preferRelativeResize="0"/>
          <p:nvPr/>
        </p:nvPicPr>
        <p:blipFill>
          <a:blip r:embed="rId3">
            <a:alphaModFix/>
          </a:blip>
          <a:stretch>
            <a:fillRect/>
          </a:stretch>
        </p:blipFill>
        <p:spPr>
          <a:xfrm>
            <a:off x="1174850" y="0"/>
            <a:ext cx="6794307"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3600">
                <a:latin typeface="Lato"/>
                <a:ea typeface="Lato"/>
                <a:cs typeface="Lato"/>
                <a:sym typeface="Lato"/>
              </a:rPr>
              <a:t>PENINJAUAN MENGGUNAKAN HELIKOPTER</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4"/>
          <p:cNvPicPr preferRelativeResize="0"/>
          <p:nvPr/>
        </p:nvPicPr>
        <p:blipFill rotWithShape="1">
          <a:blip r:embed="rId3">
            <a:alphaModFix amt="35000"/>
          </a:blip>
          <a:srcRect/>
          <a:stretch/>
        </p:blipFill>
        <p:spPr>
          <a:xfrm>
            <a:off x="50000" y="1746900"/>
            <a:ext cx="4476198" cy="1649700"/>
          </a:xfrm>
          <a:prstGeom prst="rect">
            <a:avLst/>
          </a:prstGeom>
          <a:noFill/>
          <a:ln>
            <a:noFill/>
          </a:ln>
        </p:spPr>
      </p:pic>
      <p:sp>
        <p:nvSpPr>
          <p:cNvPr id="86" name="Google Shape;86;p14"/>
          <p:cNvSpPr txBox="1">
            <a:spLocks noGrp="1"/>
          </p:cNvSpPr>
          <p:nvPr>
            <p:ph type="title"/>
          </p:nvPr>
        </p:nvSpPr>
        <p:spPr>
          <a:xfrm>
            <a:off x="265500" y="1912650"/>
            <a:ext cx="4045200" cy="1318200"/>
          </a:xfrm>
          <a:prstGeom prst="rect">
            <a:avLst/>
          </a:prstGeom>
        </p:spPr>
        <p:txBody>
          <a:bodyPr spcFirstLastPara="1" wrap="square" lIns="91425" tIns="91425" rIns="91425" bIns="91425" anchor="ctr" anchorCtr="0">
            <a:noAutofit/>
          </a:bodyPr>
          <a:lstStyle/>
          <a:p>
            <a:pPr marL="914400" lvl="0" indent="0" algn="l" rtl="0">
              <a:spcBef>
                <a:spcPts val="0"/>
              </a:spcBef>
              <a:spcAft>
                <a:spcPts val="0"/>
              </a:spcAft>
              <a:buNone/>
            </a:pPr>
            <a:r>
              <a:rPr lang="en"/>
              <a:t>- MATERI -</a:t>
            </a:r>
            <a:endParaRPr/>
          </a:p>
        </p:txBody>
      </p:sp>
      <p:sp>
        <p:nvSpPr>
          <p:cNvPr id="87" name="Google Shape;87;p14"/>
          <p:cNvSpPr txBox="1">
            <a:spLocks noGrp="1"/>
          </p:cNvSpPr>
          <p:nvPr>
            <p:ph type="body" idx="2"/>
          </p:nvPr>
        </p:nvSpPr>
        <p:spPr>
          <a:xfrm>
            <a:off x="4572300" y="724200"/>
            <a:ext cx="4571700" cy="3695100"/>
          </a:xfrm>
          <a:prstGeom prst="rect">
            <a:avLst/>
          </a:prstGeom>
        </p:spPr>
        <p:txBody>
          <a:bodyPr spcFirstLastPara="1" wrap="square" lIns="91425" tIns="91425" rIns="91425" bIns="91425" anchor="ctr" anchorCtr="0">
            <a:noAutofit/>
          </a:bodyPr>
          <a:lstStyle/>
          <a:p>
            <a:pPr marL="457200" lvl="0" indent="-342900" algn="l" rtl="0">
              <a:lnSpc>
                <a:spcPct val="150000"/>
              </a:lnSpc>
              <a:spcBef>
                <a:spcPts val="0"/>
              </a:spcBef>
              <a:spcAft>
                <a:spcPts val="0"/>
              </a:spcAft>
              <a:buSzPts val="1800"/>
              <a:buAutoNum type="arabicPeriod"/>
            </a:pPr>
            <a:r>
              <a:rPr lang="en" b="1"/>
              <a:t>Upaya Pencegahan</a:t>
            </a:r>
            <a:endParaRPr b="1"/>
          </a:p>
          <a:p>
            <a:pPr marL="457200" lvl="0" indent="-342900" algn="l" rtl="0">
              <a:lnSpc>
                <a:spcPct val="150000"/>
              </a:lnSpc>
              <a:spcBef>
                <a:spcPts val="0"/>
              </a:spcBef>
              <a:spcAft>
                <a:spcPts val="0"/>
              </a:spcAft>
              <a:buSzPts val="1800"/>
              <a:buAutoNum type="arabicPeriod"/>
            </a:pPr>
            <a:r>
              <a:rPr lang="en" b="1"/>
              <a:t>Kondisi Terkini Banjir</a:t>
            </a:r>
            <a:endParaRPr b="1"/>
          </a:p>
          <a:p>
            <a:pPr marL="457200" lvl="0" indent="-342900" algn="l" rtl="0">
              <a:lnSpc>
                <a:spcPct val="150000"/>
              </a:lnSpc>
              <a:spcBef>
                <a:spcPts val="0"/>
              </a:spcBef>
              <a:spcAft>
                <a:spcPts val="0"/>
              </a:spcAft>
              <a:buSzPts val="1800"/>
              <a:buAutoNum type="arabicPeriod"/>
            </a:pPr>
            <a:r>
              <a:rPr lang="en" b="1"/>
              <a:t>Penanganan Banjir </a:t>
            </a:r>
            <a:endParaRPr sz="2000" b="1">
              <a:solidFill>
                <a:srgbClr val="000000"/>
              </a:solidFill>
            </a:endParaRPr>
          </a:p>
        </p:txBody>
      </p:sp>
      <p:pic>
        <p:nvPicPr>
          <p:cNvPr id="88" name="Google Shape;88;p14"/>
          <p:cNvPicPr preferRelativeResize="0"/>
          <p:nvPr/>
        </p:nvPicPr>
        <p:blipFill>
          <a:blip r:embed="rId4">
            <a:alphaModFix/>
          </a:blip>
          <a:stretch>
            <a:fillRect/>
          </a:stretch>
        </p:blipFill>
        <p:spPr>
          <a:xfrm>
            <a:off x="80650" y="4491681"/>
            <a:ext cx="433088" cy="582301"/>
          </a:xfrm>
          <a:prstGeom prst="rect">
            <a:avLst/>
          </a:prstGeom>
          <a:noFill/>
          <a:ln>
            <a:noFill/>
          </a:ln>
        </p:spPr>
      </p:pic>
      <p:sp>
        <p:nvSpPr>
          <p:cNvPr id="89" name="Google Shape;89;p14"/>
          <p:cNvSpPr txBox="1"/>
          <p:nvPr/>
        </p:nvSpPr>
        <p:spPr>
          <a:xfrm>
            <a:off x="605975" y="4602822"/>
            <a:ext cx="3000000" cy="360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90" name="Google Shape;90;p14"/>
          <p:cNvSpPr txBox="1"/>
          <p:nvPr/>
        </p:nvSpPr>
        <p:spPr>
          <a:xfrm>
            <a:off x="542838" y="4517131"/>
            <a:ext cx="4071900" cy="375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Regular"/>
                <a:ea typeface="Oswald Regular"/>
                <a:cs typeface="Oswald Regular"/>
                <a:sym typeface="Oswald Regular"/>
              </a:rPr>
              <a:t>BADAN NASIONAL PENANGGULANGAN BENCANA</a:t>
            </a:r>
            <a:endParaRPr sz="1400" i="0" u="none" strike="noStrike" cap="none">
              <a:solidFill>
                <a:srgbClr val="000000"/>
              </a:solidFill>
              <a:latin typeface="Oswald Regular"/>
              <a:ea typeface="Oswald Regular"/>
              <a:cs typeface="Oswald Regular"/>
              <a:sym typeface="Oswald Regular"/>
            </a:endParaRPr>
          </a:p>
        </p:txBody>
      </p:sp>
      <p:sp>
        <p:nvSpPr>
          <p:cNvPr id="91" name="Google Shape;91;p14"/>
          <p:cNvSpPr txBox="1"/>
          <p:nvPr/>
        </p:nvSpPr>
        <p:spPr>
          <a:xfrm>
            <a:off x="364575" y="4653950"/>
            <a:ext cx="3000000" cy="4653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1200">
                <a:solidFill>
                  <a:srgbClr val="000000"/>
                </a:solidFill>
                <a:latin typeface="Calibri"/>
                <a:ea typeface="Calibri"/>
                <a:cs typeface="Calibri"/>
                <a:sym typeface="Calibri"/>
              </a:rPr>
              <a:t>Jl. Pramuka Kav. 38 Jakarta Timur 13120</a:t>
            </a:r>
            <a:endParaRPr/>
          </a:p>
        </p:txBody>
      </p:sp>
      <p:sp>
        <p:nvSpPr>
          <p:cNvPr id="92" name="Google Shape;92;p14"/>
          <p:cNvSpPr/>
          <p:nvPr/>
        </p:nvSpPr>
        <p:spPr>
          <a:xfrm>
            <a:off x="4910025" y="4428925"/>
            <a:ext cx="870300" cy="127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pic>
        <p:nvPicPr>
          <p:cNvPr id="254" name="Google Shape;254;p32"/>
          <p:cNvPicPr preferRelativeResize="0"/>
          <p:nvPr/>
        </p:nvPicPr>
        <p:blipFill>
          <a:blip r:embed="rId3">
            <a:alphaModFix/>
          </a:blip>
          <a:stretch>
            <a:fillRect/>
          </a:stretch>
        </p:blipFill>
        <p:spPr>
          <a:xfrm>
            <a:off x="3799250" y="151450"/>
            <a:ext cx="5214250" cy="2933024"/>
          </a:xfrm>
          <a:prstGeom prst="rect">
            <a:avLst/>
          </a:prstGeom>
          <a:noFill/>
          <a:ln>
            <a:noFill/>
          </a:ln>
        </p:spPr>
      </p:pic>
      <p:pic>
        <p:nvPicPr>
          <p:cNvPr id="255" name="Google Shape;255;p32"/>
          <p:cNvPicPr preferRelativeResize="0"/>
          <p:nvPr/>
        </p:nvPicPr>
        <p:blipFill>
          <a:blip r:embed="rId4">
            <a:alphaModFix/>
          </a:blip>
          <a:stretch>
            <a:fillRect/>
          </a:stretch>
        </p:blipFill>
        <p:spPr>
          <a:xfrm>
            <a:off x="168353" y="151450"/>
            <a:ext cx="3630899" cy="2042401"/>
          </a:xfrm>
          <a:prstGeom prst="rect">
            <a:avLst/>
          </a:prstGeom>
          <a:noFill/>
          <a:ln>
            <a:noFill/>
          </a:ln>
        </p:spPr>
      </p:pic>
      <p:pic>
        <p:nvPicPr>
          <p:cNvPr id="256" name="Google Shape;256;p32"/>
          <p:cNvPicPr preferRelativeResize="0"/>
          <p:nvPr/>
        </p:nvPicPr>
        <p:blipFill>
          <a:blip r:embed="rId5">
            <a:alphaModFix/>
          </a:blip>
          <a:stretch>
            <a:fillRect/>
          </a:stretch>
        </p:blipFill>
        <p:spPr>
          <a:xfrm>
            <a:off x="3723050" y="3084475"/>
            <a:ext cx="2454251" cy="1832551"/>
          </a:xfrm>
          <a:prstGeom prst="rect">
            <a:avLst/>
          </a:prstGeom>
          <a:noFill/>
          <a:ln>
            <a:noFill/>
          </a:ln>
        </p:spPr>
      </p:pic>
      <p:pic>
        <p:nvPicPr>
          <p:cNvPr id="257" name="Google Shape;257;p32"/>
          <p:cNvPicPr preferRelativeResize="0"/>
          <p:nvPr/>
        </p:nvPicPr>
        <p:blipFill rotWithShape="1">
          <a:blip r:embed="rId6">
            <a:alphaModFix/>
          </a:blip>
          <a:srcRect t="8050" r="1826" b="20130"/>
          <a:stretch/>
        </p:blipFill>
        <p:spPr>
          <a:xfrm>
            <a:off x="5691100" y="3084475"/>
            <a:ext cx="3322400" cy="1832551"/>
          </a:xfrm>
          <a:prstGeom prst="rect">
            <a:avLst/>
          </a:prstGeom>
          <a:noFill/>
          <a:ln>
            <a:noFill/>
          </a:ln>
        </p:spPr>
      </p:pic>
      <p:sp>
        <p:nvSpPr>
          <p:cNvPr id="258" name="Google Shape;258;p32"/>
          <p:cNvSpPr txBox="1"/>
          <p:nvPr/>
        </p:nvSpPr>
        <p:spPr>
          <a:xfrm>
            <a:off x="3799238" y="2727675"/>
            <a:ext cx="4122300" cy="4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00"/>
                </a:solidFill>
                <a:latin typeface="Raleway ExtraBold"/>
                <a:ea typeface="Raleway ExtraBold"/>
                <a:cs typeface="Raleway ExtraBold"/>
                <a:sym typeface="Raleway ExtraBold"/>
              </a:rPr>
              <a:t>Pengamatan Banjir dari Udara</a:t>
            </a:r>
            <a:endParaRPr>
              <a:solidFill>
                <a:srgbClr val="FFFF00"/>
              </a:solidFill>
              <a:latin typeface="Raleway ExtraBold"/>
              <a:ea typeface="Raleway ExtraBold"/>
              <a:cs typeface="Raleway ExtraBold"/>
              <a:sym typeface="Raleway ExtraBold"/>
            </a:endParaRPr>
          </a:p>
        </p:txBody>
      </p:sp>
      <p:pic>
        <p:nvPicPr>
          <p:cNvPr id="259" name="Google Shape;259;p32"/>
          <p:cNvPicPr preferRelativeResize="0"/>
          <p:nvPr/>
        </p:nvPicPr>
        <p:blipFill>
          <a:blip r:embed="rId7">
            <a:alphaModFix/>
          </a:blip>
          <a:stretch>
            <a:fillRect/>
          </a:stretch>
        </p:blipFill>
        <p:spPr>
          <a:xfrm>
            <a:off x="168355" y="2193850"/>
            <a:ext cx="3630899" cy="2723167"/>
          </a:xfrm>
          <a:prstGeom prst="rect">
            <a:avLst/>
          </a:prstGeom>
          <a:noFill/>
          <a:ln>
            <a:noFill/>
          </a:ln>
        </p:spPr>
      </p:pic>
      <p:sp>
        <p:nvSpPr>
          <p:cNvPr id="260" name="Google Shape;260;p32"/>
          <p:cNvSpPr txBox="1"/>
          <p:nvPr/>
        </p:nvSpPr>
        <p:spPr>
          <a:xfrm>
            <a:off x="140050" y="1652650"/>
            <a:ext cx="3630900" cy="5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00"/>
                </a:solidFill>
                <a:latin typeface="Raleway ExtraBold"/>
                <a:ea typeface="Raleway ExtraBold"/>
                <a:cs typeface="Raleway ExtraBold"/>
                <a:sym typeface="Raleway ExtraBold"/>
              </a:rPr>
              <a:t>Rapat Koordinasi Lintas Kementerian/Lembaga, 2 Januari 2020</a:t>
            </a:r>
            <a:endParaRPr sz="1200">
              <a:solidFill>
                <a:srgbClr val="FFFF00"/>
              </a:solidFill>
              <a:latin typeface="Raleway ExtraBold"/>
              <a:ea typeface="Raleway ExtraBold"/>
              <a:cs typeface="Raleway ExtraBold"/>
              <a:sym typeface="Raleway ExtraBold"/>
            </a:endParaRPr>
          </a:p>
        </p:txBody>
      </p:sp>
      <p:sp>
        <p:nvSpPr>
          <p:cNvPr id="261" name="Google Shape;261;p32"/>
          <p:cNvSpPr txBox="1"/>
          <p:nvPr/>
        </p:nvSpPr>
        <p:spPr>
          <a:xfrm>
            <a:off x="140050" y="4586900"/>
            <a:ext cx="4122300" cy="4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00"/>
                </a:solidFill>
                <a:latin typeface="Raleway ExtraBold"/>
                <a:ea typeface="Raleway ExtraBold"/>
                <a:cs typeface="Raleway ExtraBold"/>
                <a:sym typeface="Raleway ExtraBold"/>
              </a:rPr>
              <a:t>Take-Off Pengamatan Udara</a:t>
            </a:r>
            <a:endParaRPr>
              <a:solidFill>
                <a:srgbClr val="FFFF00"/>
              </a:solidFill>
              <a:latin typeface="Raleway ExtraBold"/>
              <a:ea typeface="Raleway ExtraBold"/>
              <a:cs typeface="Raleway ExtraBold"/>
              <a:sym typeface="Raleway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3600">
                <a:latin typeface="Lato"/>
                <a:ea typeface="Lato"/>
                <a:cs typeface="Lato"/>
                <a:sym typeface="Lato"/>
              </a:rPr>
              <a:t>EVAKUASI DAN PENYELAMATAN</a:t>
            </a:r>
            <a:endParaRPr sz="3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4"/>
          <p:cNvPicPr preferRelativeResize="0"/>
          <p:nvPr/>
        </p:nvPicPr>
        <p:blipFill>
          <a:blip r:embed="rId3">
            <a:alphaModFix/>
          </a:blip>
          <a:stretch>
            <a:fillRect/>
          </a:stretch>
        </p:blipFill>
        <p:spPr>
          <a:xfrm>
            <a:off x="742963" y="793100"/>
            <a:ext cx="4220051" cy="4220051"/>
          </a:xfrm>
          <a:prstGeom prst="rect">
            <a:avLst/>
          </a:prstGeom>
          <a:noFill/>
          <a:ln>
            <a:noFill/>
          </a:ln>
          <a:effectLst>
            <a:outerShdw blurRad="57150" dist="95250" dir="2700000" algn="bl" rotWithShape="0">
              <a:srgbClr val="000000">
                <a:alpha val="50000"/>
              </a:srgbClr>
            </a:outerShdw>
          </a:effectLst>
        </p:spPr>
      </p:pic>
      <p:pic>
        <p:nvPicPr>
          <p:cNvPr id="272" name="Google Shape;272;p34"/>
          <p:cNvPicPr preferRelativeResize="0"/>
          <p:nvPr/>
        </p:nvPicPr>
        <p:blipFill>
          <a:blip r:embed="rId4">
            <a:alphaModFix/>
          </a:blip>
          <a:stretch>
            <a:fillRect/>
          </a:stretch>
        </p:blipFill>
        <p:spPr>
          <a:xfrm>
            <a:off x="5039213" y="810900"/>
            <a:ext cx="3361814" cy="4202250"/>
          </a:xfrm>
          <a:prstGeom prst="rect">
            <a:avLst/>
          </a:prstGeom>
          <a:noFill/>
          <a:ln>
            <a:noFill/>
          </a:ln>
          <a:effectLst>
            <a:outerShdw blurRad="57150" dist="95250" dir="2700000" algn="bl" rotWithShape="0">
              <a:srgbClr val="000000">
                <a:alpha val="50000"/>
              </a:srgbClr>
            </a:outerShdw>
          </a:effectLst>
        </p:spPr>
      </p:pic>
      <p:sp>
        <p:nvSpPr>
          <p:cNvPr id="273" name="Google Shape;273;p34"/>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Upaya Penyelamatan</a:t>
            </a:r>
            <a:endParaRPr sz="3000">
              <a:solidFill>
                <a:srgbClr val="FFFFFF"/>
              </a:solidFill>
              <a:latin typeface="Lato Black"/>
              <a:ea typeface="Lato Black"/>
              <a:cs typeface="Lato Black"/>
              <a:sym typeface="Lato Black"/>
            </a:endParaRPr>
          </a:p>
        </p:txBody>
      </p:sp>
      <p:pic>
        <p:nvPicPr>
          <p:cNvPr id="274" name="Google Shape;274;p34"/>
          <p:cNvPicPr preferRelativeResize="0"/>
          <p:nvPr/>
        </p:nvPicPr>
        <p:blipFill>
          <a:blip r:embed="rId5">
            <a:alphaModFix/>
          </a:blip>
          <a:stretch>
            <a:fillRect/>
          </a:stretch>
        </p:blipFill>
        <p:spPr>
          <a:xfrm>
            <a:off x="144475" y="39356"/>
            <a:ext cx="433088" cy="582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5"/>
          <p:cNvPicPr preferRelativeResize="0"/>
          <p:nvPr/>
        </p:nvPicPr>
        <p:blipFill>
          <a:blip r:embed="rId3">
            <a:alphaModFix/>
          </a:blip>
          <a:stretch>
            <a:fillRect/>
          </a:stretch>
        </p:blipFill>
        <p:spPr>
          <a:xfrm>
            <a:off x="313850" y="764000"/>
            <a:ext cx="4220051" cy="4220051"/>
          </a:xfrm>
          <a:prstGeom prst="rect">
            <a:avLst/>
          </a:prstGeom>
          <a:noFill/>
          <a:ln>
            <a:noFill/>
          </a:ln>
          <a:effectLst>
            <a:outerShdw blurRad="57150" dist="95250" dir="2700000" algn="bl" rotWithShape="0">
              <a:srgbClr val="000000">
                <a:alpha val="50000"/>
              </a:srgbClr>
            </a:outerShdw>
          </a:effectLst>
        </p:spPr>
      </p:pic>
      <p:pic>
        <p:nvPicPr>
          <p:cNvPr id="280" name="Google Shape;280;p35"/>
          <p:cNvPicPr preferRelativeResize="0"/>
          <p:nvPr/>
        </p:nvPicPr>
        <p:blipFill>
          <a:blip r:embed="rId4">
            <a:alphaModFix/>
          </a:blip>
          <a:stretch>
            <a:fillRect/>
          </a:stretch>
        </p:blipFill>
        <p:spPr>
          <a:xfrm>
            <a:off x="4610101" y="764000"/>
            <a:ext cx="4220051" cy="4220051"/>
          </a:xfrm>
          <a:prstGeom prst="rect">
            <a:avLst/>
          </a:prstGeom>
          <a:noFill/>
          <a:ln>
            <a:noFill/>
          </a:ln>
          <a:effectLst>
            <a:outerShdw blurRad="57150" dist="95250" dir="2700000" algn="bl" rotWithShape="0">
              <a:srgbClr val="000000">
                <a:alpha val="50000"/>
              </a:srgbClr>
            </a:outerShdw>
          </a:effectLst>
        </p:spPr>
      </p:pic>
      <p:sp>
        <p:nvSpPr>
          <p:cNvPr id="281" name="Google Shape;281;p35"/>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Upaya Penyelamatan</a:t>
            </a:r>
            <a:endParaRPr sz="3000">
              <a:solidFill>
                <a:srgbClr val="FFFFFF"/>
              </a:solidFill>
              <a:latin typeface="Lato Black"/>
              <a:ea typeface="Lato Black"/>
              <a:cs typeface="Lato Black"/>
              <a:sym typeface="Lato Black"/>
            </a:endParaRPr>
          </a:p>
        </p:txBody>
      </p:sp>
      <p:pic>
        <p:nvPicPr>
          <p:cNvPr id="282" name="Google Shape;282;p35"/>
          <p:cNvPicPr preferRelativeResize="0"/>
          <p:nvPr/>
        </p:nvPicPr>
        <p:blipFill>
          <a:blip r:embed="rId5">
            <a:alphaModFix/>
          </a:blip>
          <a:stretch>
            <a:fillRect/>
          </a:stretch>
        </p:blipFill>
        <p:spPr>
          <a:xfrm>
            <a:off x="144475" y="39356"/>
            <a:ext cx="433088" cy="5823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   Upaya Evakuasi dan Penyelamatan oleh TNI</a:t>
            </a:r>
            <a:r>
              <a:rPr lang="en" b="1">
                <a:solidFill>
                  <a:schemeClr val="dk2"/>
                </a:solidFill>
                <a:latin typeface="Helvetica Neue"/>
                <a:ea typeface="Helvetica Neue"/>
                <a:cs typeface="Helvetica Neue"/>
                <a:sym typeface="Helvetica Neue"/>
              </a:rPr>
              <a:t> </a:t>
            </a:r>
            <a:endParaRPr sz="3000">
              <a:solidFill>
                <a:srgbClr val="FFFFFF"/>
              </a:solidFill>
              <a:latin typeface="Lato Black"/>
              <a:ea typeface="Lato Black"/>
              <a:cs typeface="Lato Black"/>
              <a:sym typeface="Lato Black"/>
            </a:endParaRPr>
          </a:p>
        </p:txBody>
      </p:sp>
      <p:pic>
        <p:nvPicPr>
          <p:cNvPr id="288" name="Google Shape;288;p36"/>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289" name="Google Shape;289;p36"/>
          <p:cNvPicPr preferRelativeResize="0"/>
          <p:nvPr/>
        </p:nvPicPr>
        <p:blipFill>
          <a:blip r:embed="rId4">
            <a:alphaModFix/>
          </a:blip>
          <a:stretch>
            <a:fillRect/>
          </a:stretch>
        </p:blipFill>
        <p:spPr>
          <a:xfrm>
            <a:off x="160588" y="1221350"/>
            <a:ext cx="5003500" cy="3338649"/>
          </a:xfrm>
          <a:prstGeom prst="rect">
            <a:avLst/>
          </a:prstGeom>
          <a:noFill/>
          <a:ln>
            <a:noFill/>
          </a:ln>
          <a:effectLst>
            <a:outerShdw blurRad="57150" dist="95250" dir="2700000" algn="bl" rotWithShape="0">
              <a:srgbClr val="000000">
                <a:alpha val="50000"/>
              </a:srgbClr>
            </a:outerShdw>
          </a:effectLst>
        </p:spPr>
      </p:pic>
      <p:pic>
        <p:nvPicPr>
          <p:cNvPr id="290" name="Google Shape;290;p36"/>
          <p:cNvPicPr preferRelativeResize="0"/>
          <p:nvPr/>
        </p:nvPicPr>
        <p:blipFill>
          <a:blip r:embed="rId5">
            <a:alphaModFix/>
          </a:blip>
          <a:stretch>
            <a:fillRect/>
          </a:stretch>
        </p:blipFill>
        <p:spPr>
          <a:xfrm>
            <a:off x="5304088" y="1221350"/>
            <a:ext cx="3679320" cy="3338649"/>
          </a:xfrm>
          <a:prstGeom prst="rect">
            <a:avLst/>
          </a:prstGeom>
          <a:noFill/>
          <a:ln>
            <a:noFill/>
          </a:ln>
          <a:effectLst>
            <a:outerShdw blurRad="57150" dist="95250" dir="27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7"/>
          <p:cNvPicPr preferRelativeResize="0"/>
          <p:nvPr/>
        </p:nvPicPr>
        <p:blipFill>
          <a:blip r:embed="rId3">
            <a:alphaModFix/>
          </a:blip>
          <a:stretch>
            <a:fillRect/>
          </a:stretch>
        </p:blipFill>
        <p:spPr>
          <a:xfrm>
            <a:off x="3464115" y="854325"/>
            <a:ext cx="5527484" cy="3110400"/>
          </a:xfrm>
          <a:prstGeom prst="rect">
            <a:avLst/>
          </a:prstGeom>
          <a:noFill/>
          <a:ln>
            <a:noFill/>
          </a:ln>
          <a:effectLst>
            <a:outerShdw blurRad="57150" dist="95250" dir="2700000" algn="bl" rotWithShape="0">
              <a:srgbClr val="000000">
                <a:alpha val="50000"/>
              </a:srgbClr>
            </a:outerShdw>
          </a:effectLst>
        </p:spPr>
      </p:pic>
      <p:sp>
        <p:nvSpPr>
          <p:cNvPr id="296" name="Google Shape;296;p37"/>
          <p:cNvSpPr txBox="1"/>
          <p:nvPr/>
        </p:nvSpPr>
        <p:spPr>
          <a:xfrm>
            <a:off x="177975" y="4091575"/>
            <a:ext cx="41472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ExtraBold"/>
                <a:ea typeface="Raleway ExtraBold"/>
                <a:cs typeface="Raleway ExtraBold"/>
                <a:sym typeface="Raleway ExtraBold"/>
              </a:rPr>
              <a:t>Bantuan Makanan Siap Saji dari PLN di         Pos Pengungsian Gedung Jatiasih PGP</a:t>
            </a:r>
            <a:endParaRPr>
              <a:latin typeface="Raleway ExtraBold"/>
              <a:ea typeface="Raleway ExtraBold"/>
              <a:cs typeface="Raleway ExtraBold"/>
              <a:sym typeface="Raleway ExtraBold"/>
            </a:endParaRPr>
          </a:p>
        </p:txBody>
      </p:sp>
      <p:sp>
        <p:nvSpPr>
          <p:cNvPr id="297" name="Google Shape;297;p37"/>
          <p:cNvSpPr txBox="1"/>
          <p:nvPr/>
        </p:nvSpPr>
        <p:spPr>
          <a:xfrm>
            <a:off x="4325150" y="4091575"/>
            <a:ext cx="46665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aleway ExtraBold"/>
                <a:ea typeface="Raleway ExtraBold"/>
                <a:cs typeface="Raleway ExtraBold"/>
                <a:sym typeface="Raleway ExtraBold"/>
              </a:rPr>
              <a:t>Serah Terima 1 Mesin Perahu dari Tim BNPB</a:t>
            </a:r>
            <a:endParaRPr>
              <a:latin typeface="Raleway ExtraBold"/>
              <a:ea typeface="Raleway ExtraBold"/>
              <a:cs typeface="Raleway ExtraBold"/>
              <a:sym typeface="Raleway ExtraBold"/>
            </a:endParaRPr>
          </a:p>
        </p:txBody>
      </p:sp>
      <p:pic>
        <p:nvPicPr>
          <p:cNvPr id="298" name="Google Shape;298;p37"/>
          <p:cNvPicPr preferRelativeResize="0"/>
          <p:nvPr/>
        </p:nvPicPr>
        <p:blipFill>
          <a:blip r:embed="rId4">
            <a:alphaModFix/>
          </a:blip>
          <a:stretch>
            <a:fillRect/>
          </a:stretch>
        </p:blipFill>
        <p:spPr>
          <a:xfrm>
            <a:off x="177950" y="854325"/>
            <a:ext cx="4147210" cy="3110400"/>
          </a:xfrm>
          <a:prstGeom prst="rect">
            <a:avLst/>
          </a:prstGeom>
          <a:noFill/>
          <a:ln>
            <a:noFill/>
          </a:ln>
          <a:effectLst>
            <a:outerShdw blurRad="57150" dist="95250" dir="2700000" algn="bl" rotWithShape="0">
              <a:srgbClr val="000000">
                <a:alpha val="50000"/>
              </a:srgbClr>
            </a:outerShdw>
          </a:effectLst>
        </p:spPr>
      </p:pic>
      <p:sp>
        <p:nvSpPr>
          <p:cNvPr id="299" name="Google Shape;299;p37"/>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Pemberian Bantuan</a:t>
            </a:r>
            <a:endParaRPr sz="3000">
              <a:solidFill>
                <a:srgbClr val="FFFFFF"/>
              </a:solidFill>
              <a:latin typeface="Lato Black"/>
              <a:ea typeface="Lato Black"/>
              <a:cs typeface="Lato Black"/>
              <a:sym typeface="Lato Black"/>
            </a:endParaRPr>
          </a:p>
        </p:txBody>
      </p:sp>
      <p:pic>
        <p:nvPicPr>
          <p:cNvPr id="300" name="Google Shape;300;p37"/>
          <p:cNvPicPr preferRelativeResize="0"/>
          <p:nvPr/>
        </p:nvPicPr>
        <p:blipFill>
          <a:blip r:embed="rId5">
            <a:alphaModFix/>
          </a:blip>
          <a:stretch>
            <a:fillRect/>
          </a:stretch>
        </p:blipFill>
        <p:spPr>
          <a:xfrm>
            <a:off x="144475" y="39356"/>
            <a:ext cx="433088" cy="5823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4"/>
        <p:cNvGrpSpPr/>
        <p:nvPr/>
      </p:nvGrpSpPr>
      <p:grpSpPr>
        <a:xfrm>
          <a:off x="0" y="0"/>
          <a:ext cx="0" cy="0"/>
          <a:chOff x="0" y="0"/>
          <a:chExt cx="0" cy="0"/>
        </a:xfrm>
      </p:grpSpPr>
      <p:sp>
        <p:nvSpPr>
          <p:cNvPr id="305" name="Google Shape;305;p38"/>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Upaya Penanganan dan Kebutuhan </a:t>
            </a:r>
            <a:endParaRPr sz="3000">
              <a:solidFill>
                <a:srgbClr val="FFFFFF"/>
              </a:solidFill>
              <a:latin typeface="Lato Black"/>
              <a:ea typeface="Lato Black"/>
              <a:cs typeface="Lato Black"/>
              <a:sym typeface="Lato Black"/>
            </a:endParaRPr>
          </a:p>
        </p:txBody>
      </p:sp>
      <p:sp>
        <p:nvSpPr>
          <p:cNvPr id="306" name="Google Shape;306;p38"/>
          <p:cNvSpPr txBox="1"/>
          <p:nvPr/>
        </p:nvSpPr>
        <p:spPr>
          <a:xfrm>
            <a:off x="196750" y="1098000"/>
            <a:ext cx="8163000" cy="1149300"/>
          </a:xfrm>
          <a:prstGeom prst="rect">
            <a:avLst/>
          </a:prstGeom>
          <a:noFill/>
          <a:ln>
            <a:noFill/>
          </a:ln>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SzPts val="1400"/>
              <a:buFont typeface="Helvetica Neue"/>
              <a:buAutoNum type="arabicPeriod"/>
            </a:pPr>
            <a:r>
              <a:rPr lang="en" b="1">
                <a:latin typeface="Helvetica Neue"/>
                <a:ea typeface="Helvetica Neue"/>
                <a:cs typeface="Helvetica Neue"/>
                <a:sym typeface="Helvetica Neue"/>
              </a:rPr>
              <a:t>BNPB berkoordinasi</a:t>
            </a:r>
            <a:r>
              <a:rPr lang="en">
                <a:latin typeface="Helvetica Neue"/>
                <a:ea typeface="Helvetica Neue"/>
                <a:cs typeface="Helvetica Neue"/>
                <a:sym typeface="Helvetica Neue"/>
              </a:rPr>
              <a:t> dengan </a:t>
            </a:r>
            <a:r>
              <a:rPr lang="en" b="1">
                <a:latin typeface="Helvetica Neue"/>
                <a:ea typeface="Helvetica Neue"/>
                <a:cs typeface="Helvetica Neue"/>
                <a:sym typeface="Helvetica Neue"/>
              </a:rPr>
              <a:t>BPBD</a:t>
            </a:r>
            <a:r>
              <a:rPr lang="en">
                <a:latin typeface="Helvetica Neue"/>
                <a:ea typeface="Helvetica Neue"/>
                <a:cs typeface="Helvetica Neue"/>
                <a:sym typeface="Helvetica Neue"/>
              </a:rPr>
              <a:t> setempat</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b="1">
                <a:latin typeface="Helvetica Neue"/>
                <a:ea typeface="Helvetica Neue"/>
                <a:cs typeface="Helvetica Neue"/>
                <a:sym typeface="Helvetica Neue"/>
              </a:rPr>
              <a:t>TRC BNPB</a:t>
            </a:r>
            <a:r>
              <a:rPr lang="en">
                <a:latin typeface="Helvetica Neue"/>
                <a:ea typeface="Helvetica Neue"/>
                <a:cs typeface="Helvetica Neue"/>
                <a:sym typeface="Helvetica Neue"/>
              </a:rPr>
              <a:t> terus melakukan</a:t>
            </a:r>
            <a:r>
              <a:rPr lang="en" b="1">
                <a:latin typeface="Helvetica Neue"/>
                <a:ea typeface="Helvetica Neue"/>
                <a:cs typeface="Helvetica Neue"/>
                <a:sym typeface="Helvetica Neue"/>
              </a:rPr>
              <a:t> pendataan dan kaji cepat</a:t>
            </a:r>
            <a:endParaRPr b="1">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b="1">
                <a:latin typeface="Helvetica Neue"/>
                <a:ea typeface="Helvetica Neue"/>
                <a:cs typeface="Helvetica Neue"/>
                <a:sym typeface="Helvetica Neue"/>
              </a:rPr>
              <a:t>Evakuasi</a:t>
            </a:r>
            <a:r>
              <a:rPr lang="en">
                <a:latin typeface="Helvetica Neue"/>
                <a:ea typeface="Helvetica Neue"/>
                <a:cs typeface="Helvetica Neue"/>
                <a:sym typeface="Helvetica Neue"/>
              </a:rPr>
              <a:t> warga </a:t>
            </a:r>
            <a:r>
              <a:rPr lang="en" b="1">
                <a:latin typeface="Helvetica Neue"/>
                <a:ea typeface="Helvetica Neue"/>
                <a:cs typeface="Helvetica Neue"/>
                <a:sym typeface="Helvetica Neue"/>
              </a:rPr>
              <a:t>bekerjasama</a:t>
            </a:r>
            <a:r>
              <a:rPr lang="en">
                <a:latin typeface="Helvetica Neue"/>
                <a:ea typeface="Helvetica Neue"/>
                <a:cs typeface="Helvetica Neue"/>
                <a:sym typeface="Helvetica Neue"/>
              </a:rPr>
              <a:t> dengan </a:t>
            </a:r>
            <a:r>
              <a:rPr lang="en" b="1">
                <a:latin typeface="Helvetica Neue"/>
                <a:ea typeface="Helvetica Neue"/>
                <a:cs typeface="Helvetica Neue"/>
                <a:sym typeface="Helvetica Neue"/>
              </a:rPr>
              <a:t>TNI</a:t>
            </a:r>
            <a:r>
              <a:rPr lang="en">
                <a:latin typeface="Helvetica Neue"/>
                <a:ea typeface="Helvetica Neue"/>
                <a:cs typeface="Helvetica Neue"/>
                <a:sym typeface="Helvetica Neue"/>
              </a:rPr>
              <a:t> dan </a:t>
            </a:r>
            <a:r>
              <a:rPr lang="en" b="1">
                <a:latin typeface="Helvetica Neue"/>
                <a:ea typeface="Helvetica Neue"/>
                <a:cs typeface="Helvetica Neue"/>
                <a:sym typeface="Helvetica Neue"/>
              </a:rPr>
              <a:t>Polri</a:t>
            </a:r>
            <a:endParaRPr b="1">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Menyiapkan </a:t>
            </a:r>
            <a:r>
              <a:rPr lang="en" b="1">
                <a:latin typeface="Helvetica Neue"/>
                <a:ea typeface="Helvetica Neue"/>
                <a:cs typeface="Helvetica Neue"/>
                <a:sym typeface="Helvetica Neue"/>
              </a:rPr>
              <a:t>titik pengungsian</a:t>
            </a:r>
            <a:r>
              <a:rPr lang="en">
                <a:latin typeface="Helvetica Neue"/>
                <a:ea typeface="Helvetica Neue"/>
                <a:cs typeface="Helvetica Neue"/>
                <a:sym typeface="Helvetica Neue"/>
              </a:rPr>
              <a:t> dan </a:t>
            </a:r>
            <a:r>
              <a:rPr lang="en" b="1">
                <a:latin typeface="Helvetica Neue"/>
                <a:ea typeface="Helvetica Neue"/>
                <a:cs typeface="Helvetica Neue"/>
                <a:sym typeface="Helvetica Neue"/>
              </a:rPr>
              <a:t>dapur umum</a:t>
            </a:r>
            <a:endParaRPr b="1">
              <a:latin typeface="Helvetica Neue"/>
              <a:ea typeface="Helvetica Neue"/>
              <a:cs typeface="Helvetica Neue"/>
              <a:sym typeface="Helvetica Neue"/>
            </a:endParaRPr>
          </a:p>
        </p:txBody>
      </p:sp>
      <p:sp>
        <p:nvSpPr>
          <p:cNvPr id="307" name="Google Shape;307;p38"/>
          <p:cNvSpPr txBox="1"/>
          <p:nvPr/>
        </p:nvSpPr>
        <p:spPr>
          <a:xfrm>
            <a:off x="162875" y="730275"/>
            <a:ext cx="10497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a:solidFill>
                  <a:srgbClr val="B45F06"/>
                </a:solidFill>
                <a:latin typeface="Helvetica Neue"/>
                <a:ea typeface="Helvetica Neue"/>
                <a:cs typeface="Helvetica Neue"/>
                <a:sym typeface="Helvetica Neue"/>
              </a:rPr>
              <a:t>Upaya</a:t>
            </a:r>
            <a:endParaRPr sz="2000" b="1" u="sng">
              <a:solidFill>
                <a:srgbClr val="B45F06"/>
              </a:solidFill>
              <a:latin typeface="Helvetica Neue"/>
              <a:ea typeface="Helvetica Neue"/>
              <a:cs typeface="Helvetica Neue"/>
              <a:sym typeface="Helvetica Neue"/>
            </a:endParaRPr>
          </a:p>
        </p:txBody>
      </p:sp>
      <p:pic>
        <p:nvPicPr>
          <p:cNvPr id="308" name="Google Shape;308;p38"/>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309" name="Google Shape;309;p38"/>
          <p:cNvSpPr txBox="1"/>
          <p:nvPr/>
        </p:nvSpPr>
        <p:spPr>
          <a:xfrm>
            <a:off x="144475" y="2304350"/>
            <a:ext cx="16422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a:solidFill>
                  <a:srgbClr val="B45F06"/>
                </a:solidFill>
                <a:latin typeface="Helvetica Neue"/>
                <a:ea typeface="Helvetica Neue"/>
                <a:cs typeface="Helvetica Neue"/>
                <a:sym typeface="Helvetica Neue"/>
              </a:rPr>
              <a:t>Kebutuhan</a:t>
            </a:r>
            <a:endParaRPr sz="2000" b="1" u="sng">
              <a:solidFill>
                <a:srgbClr val="B45F06"/>
              </a:solidFill>
              <a:latin typeface="Helvetica Neue"/>
              <a:ea typeface="Helvetica Neue"/>
              <a:cs typeface="Helvetica Neue"/>
              <a:sym typeface="Helvetica Neue"/>
            </a:endParaRPr>
          </a:p>
        </p:txBody>
      </p:sp>
      <p:sp>
        <p:nvSpPr>
          <p:cNvPr id="310" name="Google Shape;310;p38"/>
          <p:cNvSpPr txBox="1"/>
          <p:nvPr/>
        </p:nvSpPr>
        <p:spPr>
          <a:xfrm>
            <a:off x="202225" y="2678450"/>
            <a:ext cx="2987700" cy="1885800"/>
          </a:xfrm>
          <a:prstGeom prst="rect">
            <a:avLst/>
          </a:prstGeom>
          <a:noFill/>
          <a:ln>
            <a:noFill/>
          </a:ln>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Perahu Karet</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Terpal</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Selimut</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Pakaian Anak dan Dewasa</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Paramedis</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Obat-obatan</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a:pPr>
            <a:r>
              <a:rPr lang="en">
                <a:latin typeface="Helvetica Neue"/>
                <a:ea typeface="Helvetica Neue"/>
                <a:cs typeface="Helvetica Neue"/>
                <a:sym typeface="Helvetica Neue"/>
              </a:rPr>
              <a:t>Trauma Healing</a:t>
            </a:r>
            <a:endParaRPr>
              <a:latin typeface="Helvetica Neue"/>
              <a:ea typeface="Helvetica Neue"/>
              <a:cs typeface="Helvetica Neue"/>
              <a:sym typeface="Helvetica Neue"/>
            </a:endParaRPr>
          </a:p>
        </p:txBody>
      </p:sp>
      <p:sp>
        <p:nvSpPr>
          <p:cNvPr id="311" name="Google Shape;311;p38"/>
          <p:cNvSpPr txBox="1"/>
          <p:nvPr/>
        </p:nvSpPr>
        <p:spPr>
          <a:xfrm>
            <a:off x="2899850" y="2678450"/>
            <a:ext cx="2632200" cy="1713900"/>
          </a:xfrm>
          <a:prstGeom prst="rect">
            <a:avLst/>
          </a:prstGeom>
          <a:noFill/>
          <a:ln>
            <a:noFill/>
          </a:ln>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SzPts val="1400"/>
              <a:buFont typeface="Helvetica Neue"/>
              <a:buAutoNum type="arabicPeriod" startAt="8"/>
            </a:pPr>
            <a:r>
              <a:rPr lang="en">
                <a:latin typeface="Helvetica Neue"/>
                <a:ea typeface="Helvetica Neue"/>
                <a:cs typeface="Helvetica Neue"/>
                <a:sym typeface="Helvetica Neue"/>
              </a:rPr>
              <a:t>Makanan</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startAt="8"/>
            </a:pPr>
            <a:r>
              <a:rPr lang="en">
                <a:latin typeface="Helvetica Neue"/>
                <a:ea typeface="Helvetica Neue"/>
                <a:cs typeface="Helvetica Neue"/>
                <a:sym typeface="Helvetica Neue"/>
              </a:rPr>
              <a:t>Minuman</a:t>
            </a:r>
            <a:endParaRPr>
              <a:latin typeface="Helvetica Neue"/>
              <a:ea typeface="Helvetica Neue"/>
              <a:cs typeface="Helvetica Neue"/>
              <a:sym typeface="Helvetica Neue"/>
            </a:endParaRPr>
          </a:p>
          <a:p>
            <a:pPr marL="457200" lvl="0" indent="-317500" algn="just" rtl="0">
              <a:lnSpc>
                <a:spcPct val="115000"/>
              </a:lnSpc>
              <a:spcBef>
                <a:spcPts val="0"/>
              </a:spcBef>
              <a:spcAft>
                <a:spcPts val="0"/>
              </a:spcAft>
              <a:buSzPts val="1400"/>
              <a:buFont typeface="Helvetica Neue"/>
              <a:buAutoNum type="arabicPeriod" startAt="8"/>
            </a:pPr>
            <a:r>
              <a:rPr lang="en">
                <a:latin typeface="Helvetica Neue"/>
                <a:ea typeface="Helvetica Neue"/>
                <a:cs typeface="Helvetica Neue"/>
                <a:sym typeface="Helvetica Neue"/>
              </a:rPr>
              <a:t>Personil Evakuasi</a:t>
            </a:r>
            <a:endParaRPr>
              <a:latin typeface="Helvetica Neue"/>
              <a:ea typeface="Helvetica Neue"/>
              <a:cs typeface="Helvetica Neue"/>
              <a:sym typeface="Helvetica Neue"/>
            </a:endParaRPr>
          </a:p>
          <a:p>
            <a:pPr marL="0" lvl="0" indent="0" algn="just" rtl="0">
              <a:lnSpc>
                <a:spcPct val="115000"/>
              </a:lnSpc>
              <a:spcBef>
                <a:spcPts val="0"/>
              </a:spcBef>
              <a:spcAft>
                <a:spcPts val="0"/>
              </a:spcAft>
              <a:buNone/>
            </a:pPr>
            <a:r>
              <a:rPr lang="en">
                <a:latin typeface="Helvetica Neue"/>
                <a:ea typeface="Helvetica Neue"/>
                <a:cs typeface="Helvetica Neue"/>
                <a:sym typeface="Helvetica Neue"/>
              </a:rPr>
              <a:t>11.    Air Bersih</a:t>
            </a:r>
            <a:endParaRPr>
              <a:latin typeface="Helvetica Neue"/>
              <a:ea typeface="Helvetica Neue"/>
              <a:cs typeface="Helvetica Neue"/>
              <a:sym typeface="Helvetica Neue"/>
            </a:endParaRPr>
          </a:p>
          <a:p>
            <a:pPr marL="0" lvl="0" indent="0" algn="just" rtl="0">
              <a:lnSpc>
                <a:spcPct val="115000"/>
              </a:lnSpc>
              <a:spcBef>
                <a:spcPts val="0"/>
              </a:spcBef>
              <a:spcAft>
                <a:spcPts val="0"/>
              </a:spcAft>
              <a:buNone/>
            </a:pPr>
            <a:r>
              <a:rPr lang="en">
                <a:latin typeface="Helvetica Neue"/>
                <a:ea typeface="Helvetica Neue"/>
                <a:cs typeface="Helvetica Neue"/>
                <a:sym typeface="Helvetica Neue"/>
              </a:rPr>
              <a:t>12.	Tali Tambang Besar</a:t>
            </a:r>
            <a:endParaRPr>
              <a:latin typeface="Helvetica Neue"/>
              <a:ea typeface="Helvetica Neue"/>
              <a:cs typeface="Helvetica Neue"/>
              <a:sym typeface="Helvetica Neue"/>
            </a:endParaRPr>
          </a:p>
          <a:p>
            <a:pPr marL="0" lvl="0" indent="0" algn="just" rtl="0">
              <a:lnSpc>
                <a:spcPct val="115000"/>
              </a:lnSpc>
              <a:spcBef>
                <a:spcPts val="0"/>
              </a:spcBef>
              <a:spcAft>
                <a:spcPts val="0"/>
              </a:spcAft>
              <a:buNone/>
            </a:pPr>
            <a:r>
              <a:rPr lang="en">
                <a:latin typeface="Helvetica Neue"/>
                <a:ea typeface="Helvetica Neue"/>
                <a:cs typeface="Helvetica Neue"/>
                <a:sym typeface="Helvetica Neue"/>
              </a:rPr>
              <a:t>13.	Genset Besar </a:t>
            </a:r>
            <a:endParaRPr>
              <a:latin typeface="Helvetica Neue"/>
              <a:ea typeface="Helvetica Neue"/>
              <a:cs typeface="Helvetica Neue"/>
              <a:sym typeface="Helvetica Neue"/>
            </a:endParaRPr>
          </a:p>
        </p:txBody>
      </p:sp>
      <p:sp>
        <p:nvSpPr>
          <p:cNvPr id="312" name="Google Shape;312;p38"/>
          <p:cNvSpPr txBox="1"/>
          <p:nvPr/>
        </p:nvSpPr>
        <p:spPr>
          <a:xfrm>
            <a:off x="5138625" y="2363700"/>
            <a:ext cx="4115400" cy="1638000"/>
          </a:xfrm>
          <a:prstGeom prst="rect">
            <a:avLst/>
          </a:prstGeom>
          <a:noFill/>
          <a:ln>
            <a:noFill/>
          </a:ln>
        </p:spPr>
        <p:txBody>
          <a:bodyPr spcFirstLastPara="1" wrap="square" lIns="45700" tIns="45700" rIns="45700" bIns="45700" anchor="t" anchorCtr="0">
            <a:noAutofit/>
          </a:bodyPr>
          <a:lstStyle/>
          <a:p>
            <a:pPr marL="0" lvl="0" indent="0" algn="l" rtl="0">
              <a:spcBef>
                <a:spcPts val="0"/>
              </a:spcBef>
              <a:spcAft>
                <a:spcPts val="0"/>
              </a:spcAft>
              <a:buNone/>
            </a:pPr>
            <a:r>
              <a:rPr lang="en" sz="2000" b="1" u="sng">
                <a:solidFill>
                  <a:srgbClr val="B45F06"/>
                </a:solidFill>
                <a:latin typeface="Helvetica Neue"/>
                <a:ea typeface="Helvetica Neue"/>
                <a:cs typeface="Helvetica Neue"/>
                <a:sym typeface="Helvetica Neue"/>
              </a:rPr>
              <a:t>Kebutuhan Personil</a:t>
            </a:r>
            <a:r>
              <a:rPr lang="en"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a:p>
            <a:pPr marL="457200" lvl="0" indent="-317500" algn="l" rtl="0">
              <a:spcBef>
                <a:spcPts val="0"/>
              </a:spcBef>
              <a:spcAft>
                <a:spcPts val="0"/>
              </a:spcAft>
              <a:buSzPts val="1400"/>
              <a:buFont typeface="Lato"/>
              <a:buChar char="●"/>
            </a:pPr>
            <a:r>
              <a:rPr lang="en">
                <a:latin typeface="Helvetica Neue"/>
                <a:ea typeface="Helvetica Neue"/>
                <a:cs typeface="Helvetica Neue"/>
                <a:sym typeface="Helvetica Neue"/>
              </a:rPr>
              <a:t>Tim Evakuasi : min. </a:t>
            </a:r>
            <a:r>
              <a:rPr lang="en" b="1">
                <a:latin typeface="Helvetica Neue"/>
                <a:ea typeface="Helvetica Neue"/>
                <a:cs typeface="Helvetica Neue"/>
                <a:sym typeface="Helvetica Neue"/>
              </a:rPr>
              <a:t>2700 </a:t>
            </a:r>
            <a:r>
              <a:rPr lang="en">
                <a:latin typeface="Helvetica Neue"/>
                <a:ea typeface="Helvetica Neue"/>
                <a:cs typeface="Helvetica Neue"/>
                <a:sym typeface="Helvetica Neue"/>
              </a:rPr>
              <a:t>personil </a:t>
            </a:r>
            <a:endParaRPr>
              <a:latin typeface="Helvetica Neue"/>
              <a:ea typeface="Helvetica Neue"/>
              <a:cs typeface="Helvetica Neue"/>
              <a:sym typeface="Helvetica Neue"/>
            </a:endParaRPr>
          </a:p>
          <a:p>
            <a:pPr marL="457200" marR="0" lvl="0" indent="-317500" algn="l" rtl="0">
              <a:spcBef>
                <a:spcPts val="0"/>
              </a:spcBef>
              <a:spcAft>
                <a:spcPts val="0"/>
              </a:spcAft>
              <a:buSzPts val="1400"/>
              <a:buFont typeface="Lato"/>
              <a:buChar char="●"/>
            </a:pPr>
            <a:r>
              <a:rPr lang="en">
                <a:latin typeface="Helvetica Neue"/>
                <a:ea typeface="Helvetica Neue"/>
                <a:cs typeface="Helvetica Neue"/>
                <a:sym typeface="Helvetica Neue"/>
              </a:rPr>
              <a:t>Tim Pengamanan : </a:t>
            </a:r>
            <a:r>
              <a:rPr lang="en" b="1">
                <a:latin typeface="Helvetica Neue"/>
                <a:ea typeface="Helvetica Neue"/>
                <a:cs typeface="Helvetica Neue"/>
                <a:sym typeface="Helvetica Neue"/>
              </a:rPr>
              <a:t>268</a:t>
            </a:r>
            <a:r>
              <a:rPr lang="en">
                <a:latin typeface="Helvetica Neue"/>
                <a:ea typeface="Helvetica Neue"/>
                <a:cs typeface="Helvetica Neue"/>
                <a:sym typeface="Helvetica Neue"/>
              </a:rPr>
              <a:t> Tim</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Lato"/>
              <a:buChar char="●"/>
            </a:pPr>
            <a:r>
              <a:rPr lang="en">
                <a:latin typeface="Helvetica Neue"/>
                <a:ea typeface="Helvetica Neue"/>
                <a:cs typeface="Helvetica Neue"/>
                <a:sym typeface="Helvetica Neue"/>
              </a:rPr>
              <a:t>Tim Pengungsian	 : </a:t>
            </a:r>
            <a:r>
              <a:rPr lang="en" b="1">
                <a:latin typeface="Helvetica Neue"/>
                <a:ea typeface="Helvetica Neue"/>
                <a:cs typeface="Helvetica Neue"/>
                <a:sym typeface="Helvetica Neue"/>
              </a:rPr>
              <a:t>804</a:t>
            </a:r>
            <a:r>
              <a:rPr lang="en">
                <a:latin typeface="Helvetica Neue"/>
                <a:ea typeface="Helvetica Neue"/>
                <a:cs typeface="Helvetica Neue"/>
                <a:sym typeface="Helvetica Neue"/>
              </a:rPr>
              <a:t> Tim </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Lato"/>
              <a:buChar char="●"/>
            </a:pPr>
            <a:r>
              <a:rPr lang="en">
                <a:latin typeface="Helvetica Neue"/>
                <a:ea typeface="Helvetica Neue"/>
                <a:cs typeface="Helvetica Neue"/>
                <a:sym typeface="Helvetica Neue"/>
              </a:rPr>
              <a:t>Tim Assessment/TRC	: </a:t>
            </a:r>
            <a:r>
              <a:rPr lang="en" b="1">
                <a:latin typeface="Helvetica Neue"/>
                <a:ea typeface="Helvetica Neue"/>
                <a:cs typeface="Helvetica Neue"/>
                <a:sym typeface="Helvetica Neue"/>
              </a:rPr>
              <a:t>536</a:t>
            </a:r>
            <a:r>
              <a:rPr lang="en">
                <a:latin typeface="Helvetica Neue"/>
                <a:ea typeface="Helvetica Neue"/>
                <a:cs typeface="Helvetica Neue"/>
                <a:sym typeface="Helvetica Neue"/>
              </a:rPr>
              <a:t> personil </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Lato"/>
              <a:buChar char="●"/>
            </a:pPr>
            <a:r>
              <a:rPr lang="en">
                <a:latin typeface="Helvetica Neue"/>
                <a:ea typeface="Helvetica Neue"/>
                <a:cs typeface="Helvetica Neue"/>
                <a:sym typeface="Helvetica Neue"/>
              </a:rPr>
              <a:t>Tim Logistik/Dapur Umum : </a:t>
            </a:r>
            <a:r>
              <a:rPr lang="en" b="1">
                <a:latin typeface="Helvetica Neue"/>
                <a:ea typeface="Helvetica Neue"/>
                <a:cs typeface="Helvetica Neue"/>
                <a:sym typeface="Helvetica Neue"/>
              </a:rPr>
              <a:t>1340</a:t>
            </a:r>
            <a:r>
              <a:rPr lang="en">
                <a:latin typeface="Helvetica Neue"/>
                <a:ea typeface="Helvetica Neue"/>
                <a:cs typeface="Helvetica Neue"/>
                <a:sym typeface="Helvetica Neue"/>
              </a:rPr>
              <a:t> personil </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Lato"/>
              <a:buChar char="●"/>
            </a:pPr>
            <a:r>
              <a:rPr lang="en">
                <a:latin typeface="Helvetica Neue"/>
                <a:ea typeface="Helvetica Neue"/>
                <a:cs typeface="Helvetica Neue"/>
                <a:sym typeface="Helvetica Neue"/>
              </a:rPr>
              <a:t>Tim Mobile Logistik : </a:t>
            </a:r>
            <a:r>
              <a:rPr lang="en" b="1">
                <a:latin typeface="Helvetica Neue"/>
                <a:ea typeface="Helvetica Neue"/>
                <a:cs typeface="Helvetica Neue"/>
                <a:sym typeface="Helvetica Neue"/>
              </a:rPr>
              <a:t>804 </a:t>
            </a:r>
            <a:r>
              <a:rPr lang="en">
                <a:latin typeface="Helvetica Neue"/>
                <a:ea typeface="Helvetica Neue"/>
                <a:cs typeface="Helvetica Neue"/>
                <a:sym typeface="Helvetica Neue"/>
              </a:rPr>
              <a:t>personil </a:t>
            </a:r>
            <a:endParaRPr>
              <a:latin typeface="Helvetica Neue"/>
              <a:ea typeface="Helvetica Neue"/>
              <a:cs typeface="Helvetica Neue"/>
              <a:sym typeface="Helvetica Neue"/>
            </a:endParaRPr>
          </a:p>
          <a:p>
            <a:pPr marL="457200" lvl="0" indent="-330200" algn="l" rtl="0">
              <a:spcBef>
                <a:spcPts val="0"/>
              </a:spcBef>
              <a:spcAft>
                <a:spcPts val="0"/>
              </a:spcAft>
              <a:buSzPts val="1600"/>
              <a:buFont typeface="Lato"/>
              <a:buChar char="●"/>
            </a:pPr>
            <a:r>
              <a:rPr lang="en">
                <a:latin typeface="Helvetica Neue"/>
                <a:ea typeface="Helvetica Neue"/>
                <a:cs typeface="Helvetica Neue"/>
                <a:sym typeface="Helvetica Neue"/>
              </a:rPr>
              <a:t>Tim Trauma Healing : </a:t>
            </a:r>
            <a:r>
              <a:rPr lang="en" b="1">
                <a:latin typeface="Helvetica Neue"/>
                <a:ea typeface="Helvetica Neue"/>
                <a:cs typeface="Helvetica Neue"/>
                <a:sym typeface="Helvetica Neue"/>
              </a:rPr>
              <a:t>38</a:t>
            </a:r>
            <a:r>
              <a:rPr lang="en">
                <a:latin typeface="Helvetica Neue"/>
                <a:ea typeface="Helvetica Neue"/>
                <a:cs typeface="Helvetica Neue"/>
                <a:sym typeface="Helvetica Neue"/>
              </a:rPr>
              <a:t> tim</a:t>
            </a:r>
            <a:r>
              <a:rPr lang="en"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a:p>
            <a:pPr marL="0" lvl="0" indent="0" algn="l" rtl="0">
              <a:spcBef>
                <a:spcPts val="0"/>
              </a:spcBef>
              <a:spcAft>
                <a:spcPts val="0"/>
              </a:spcAft>
              <a:buNone/>
            </a:pPr>
            <a:endParaRPr sz="1600">
              <a:latin typeface="Helvetica Neue"/>
              <a:ea typeface="Helvetica Neue"/>
              <a:cs typeface="Helvetica Neue"/>
              <a:sym typeface="Helvetica Neue"/>
            </a:endParaRPr>
          </a:p>
        </p:txBody>
      </p:sp>
      <p:sp>
        <p:nvSpPr>
          <p:cNvPr id="313" name="Google Shape;313;p38"/>
          <p:cNvSpPr txBox="1"/>
          <p:nvPr/>
        </p:nvSpPr>
        <p:spPr>
          <a:xfrm>
            <a:off x="5402250" y="974925"/>
            <a:ext cx="33417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Bantuan dana yang telah disalurkan:</a:t>
            </a:r>
            <a:endParaRPr>
              <a:latin typeface="Lato"/>
              <a:ea typeface="Lato"/>
              <a:cs typeface="Lato"/>
              <a:sym typeface="Lato"/>
            </a:endParaRPr>
          </a:p>
          <a:p>
            <a:pPr marL="457200" lvl="0" indent="-317500" algn="l" rtl="0">
              <a:spcBef>
                <a:spcPts val="0"/>
              </a:spcBef>
              <a:spcAft>
                <a:spcPts val="0"/>
              </a:spcAft>
              <a:buSzPts val="1400"/>
              <a:buFont typeface="Lato"/>
              <a:buAutoNum type="arabicPeriod"/>
            </a:pPr>
            <a:r>
              <a:rPr lang="en">
                <a:latin typeface="Lato"/>
                <a:ea typeface="Lato"/>
                <a:cs typeface="Lato"/>
                <a:sym typeface="Lato"/>
              </a:rPr>
              <a:t>Bogor Rp. 500 juta</a:t>
            </a:r>
            <a:endParaRPr>
              <a:latin typeface="Lato"/>
              <a:ea typeface="Lato"/>
              <a:cs typeface="Lato"/>
              <a:sym typeface="Lato"/>
            </a:endParaRPr>
          </a:p>
          <a:p>
            <a:pPr marL="457200" lvl="0" indent="-317500" algn="l" rtl="0">
              <a:spcBef>
                <a:spcPts val="0"/>
              </a:spcBef>
              <a:spcAft>
                <a:spcPts val="0"/>
              </a:spcAft>
              <a:buSzPts val="1400"/>
              <a:buFont typeface="Lato"/>
              <a:buAutoNum type="arabicPeriod"/>
            </a:pPr>
            <a:r>
              <a:rPr lang="en">
                <a:latin typeface="Lato"/>
                <a:ea typeface="Lato"/>
                <a:cs typeface="Lato"/>
                <a:sym typeface="Lato"/>
              </a:rPr>
              <a:t>Kabupaten Lebak Rp. 500 juta</a:t>
            </a:r>
            <a:endParaRPr>
              <a:latin typeface="Lato"/>
              <a:ea typeface="Lato"/>
              <a:cs typeface="Lato"/>
              <a:sym typeface="Lato"/>
            </a:endParaRPr>
          </a:p>
          <a:p>
            <a:pPr marL="457200" lvl="0" indent="-317500" algn="l" rtl="0">
              <a:spcBef>
                <a:spcPts val="0"/>
              </a:spcBef>
              <a:spcAft>
                <a:spcPts val="0"/>
              </a:spcAft>
              <a:buSzPts val="1400"/>
              <a:buFont typeface="Lato"/>
              <a:buAutoNum type="arabicPeriod"/>
            </a:pPr>
            <a:r>
              <a:rPr lang="en">
                <a:latin typeface="Lato"/>
                <a:ea typeface="Lato"/>
                <a:cs typeface="Lato"/>
                <a:sym typeface="Lato"/>
              </a:rPr>
              <a:t>Korem 064 Maulana Yusud Banten Rp. 350 juta</a:t>
            </a:r>
            <a:endParaRPr>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7"/>
        <p:cNvGrpSpPr/>
        <p:nvPr/>
      </p:nvGrpSpPr>
      <p:grpSpPr>
        <a:xfrm>
          <a:off x="0" y="0"/>
          <a:ext cx="0" cy="0"/>
          <a:chOff x="0" y="0"/>
          <a:chExt cx="0" cy="0"/>
        </a:xfrm>
      </p:grpSpPr>
      <p:sp>
        <p:nvSpPr>
          <p:cNvPr id="318" name="Google Shape;318;p39"/>
          <p:cNvSpPr/>
          <p:nvPr/>
        </p:nvSpPr>
        <p:spPr>
          <a:xfrm>
            <a:off x="-150" y="5900"/>
            <a:ext cx="5106900" cy="80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Lato Black"/>
                <a:ea typeface="Lato Black"/>
                <a:cs typeface="Lato Black"/>
                <a:sym typeface="Lato Black"/>
              </a:rPr>
              <a:t>         Distribusi Peralatan </a:t>
            </a:r>
            <a:endParaRPr sz="2800">
              <a:solidFill>
                <a:srgbClr val="FFFFFF"/>
              </a:solidFill>
              <a:latin typeface="Lato Black"/>
              <a:ea typeface="Lato Black"/>
              <a:cs typeface="Lato Black"/>
              <a:sym typeface="Lato Black"/>
            </a:endParaRPr>
          </a:p>
          <a:p>
            <a:pPr marL="0" lvl="0" indent="0" algn="ctr" rtl="0">
              <a:spcBef>
                <a:spcPts val="0"/>
              </a:spcBef>
              <a:spcAft>
                <a:spcPts val="0"/>
              </a:spcAft>
              <a:buNone/>
            </a:pPr>
            <a:r>
              <a:rPr lang="en" sz="2800">
                <a:solidFill>
                  <a:srgbClr val="FFFFFF"/>
                </a:solidFill>
                <a:latin typeface="Lato Black"/>
                <a:ea typeface="Lato Black"/>
                <a:cs typeface="Lato Black"/>
                <a:sym typeface="Lato Black"/>
              </a:rPr>
              <a:t>          Bantuan BNPB</a:t>
            </a:r>
            <a:endParaRPr sz="2800">
              <a:solidFill>
                <a:srgbClr val="FFFFFF"/>
              </a:solidFill>
              <a:latin typeface="Lato Black"/>
              <a:ea typeface="Lato Black"/>
              <a:cs typeface="Lato Black"/>
              <a:sym typeface="Lato Black"/>
            </a:endParaRPr>
          </a:p>
        </p:txBody>
      </p:sp>
      <p:pic>
        <p:nvPicPr>
          <p:cNvPr id="319" name="Google Shape;319;p39"/>
          <p:cNvPicPr preferRelativeResize="0"/>
          <p:nvPr/>
        </p:nvPicPr>
        <p:blipFill>
          <a:blip r:embed="rId3">
            <a:alphaModFix/>
          </a:blip>
          <a:stretch>
            <a:fillRect/>
          </a:stretch>
        </p:blipFill>
        <p:spPr>
          <a:xfrm>
            <a:off x="94850" y="39350"/>
            <a:ext cx="547335" cy="735902"/>
          </a:xfrm>
          <a:prstGeom prst="rect">
            <a:avLst/>
          </a:prstGeom>
          <a:noFill/>
          <a:ln>
            <a:noFill/>
          </a:ln>
        </p:spPr>
      </p:pic>
      <p:pic>
        <p:nvPicPr>
          <p:cNvPr id="320" name="Google Shape;320;p39"/>
          <p:cNvPicPr preferRelativeResize="0"/>
          <p:nvPr/>
        </p:nvPicPr>
        <p:blipFill rotWithShape="1">
          <a:blip r:embed="rId4">
            <a:alphaModFix/>
          </a:blip>
          <a:srcRect t="20031"/>
          <a:stretch/>
        </p:blipFill>
        <p:spPr>
          <a:xfrm>
            <a:off x="5320375" y="2686650"/>
            <a:ext cx="3823625" cy="2455776"/>
          </a:xfrm>
          <a:prstGeom prst="rect">
            <a:avLst/>
          </a:prstGeom>
          <a:noFill/>
          <a:ln>
            <a:noFill/>
          </a:ln>
        </p:spPr>
      </p:pic>
      <p:pic>
        <p:nvPicPr>
          <p:cNvPr id="321" name="Google Shape;321;p39"/>
          <p:cNvPicPr preferRelativeResize="0"/>
          <p:nvPr/>
        </p:nvPicPr>
        <p:blipFill rotWithShape="1">
          <a:blip r:embed="rId5">
            <a:alphaModFix/>
          </a:blip>
          <a:srcRect l="3044"/>
          <a:stretch/>
        </p:blipFill>
        <p:spPr>
          <a:xfrm>
            <a:off x="-100" y="913300"/>
            <a:ext cx="5106907" cy="4230199"/>
          </a:xfrm>
          <a:prstGeom prst="rect">
            <a:avLst/>
          </a:prstGeom>
          <a:noFill/>
          <a:ln>
            <a:noFill/>
          </a:ln>
        </p:spPr>
      </p:pic>
      <p:pic>
        <p:nvPicPr>
          <p:cNvPr id="322" name="Google Shape;322;p39"/>
          <p:cNvPicPr preferRelativeResize="0"/>
          <p:nvPr/>
        </p:nvPicPr>
        <p:blipFill>
          <a:blip r:embed="rId6">
            <a:alphaModFix/>
          </a:blip>
          <a:stretch>
            <a:fillRect/>
          </a:stretch>
        </p:blipFill>
        <p:spPr>
          <a:xfrm>
            <a:off x="5320363" y="5900"/>
            <a:ext cx="3181296" cy="2555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3"/>
        <p:cNvGrpSpPr/>
        <p:nvPr/>
      </p:nvGrpSpPr>
      <p:grpSpPr>
        <a:xfrm>
          <a:off x="0" y="0"/>
          <a:ext cx="0" cy="0"/>
          <a:chOff x="0" y="0"/>
          <a:chExt cx="0" cy="0"/>
        </a:xfrm>
      </p:grpSpPr>
      <p:sp>
        <p:nvSpPr>
          <p:cNvPr id="334" name="Google Shape;334;p41"/>
          <p:cNvSpPr/>
          <p:nvPr/>
        </p:nvSpPr>
        <p:spPr>
          <a:xfrm>
            <a:off x="-150" y="5900"/>
            <a:ext cx="9144000" cy="80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Lato Black"/>
                <a:ea typeface="Lato Black"/>
                <a:cs typeface="Lato Black"/>
                <a:sym typeface="Lato Black"/>
              </a:rPr>
              <a:t>        Tambahan Bantuan Kementerian Perdagangan</a:t>
            </a:r>
            <a:endParaRPr sz="2800">
              <a:solidFill>
                <a:srgbClr val="FFFFFF"/>
              </a:solidFill>
              <a:latin typeface="Lato Black"/>
              <a:ea typeface="Lato Black"/>
              <a:cs typeface="Lato Black"/>
              <a:sym typeface="Lato Black"/>
            </a:endParaRPr>
          </a:p>
        </p:txBody>
      </p:sp>
      <p:pic>
        <p:nvPicPr>
          <p:cNvPr id="335" name="Google Shape;335;p41"/>
          <p:cNvPicPr preferRelativeResize="0"/>
          <p:nvPr/>
        </p:nvPicPr>
        <p:blipFill>
          <a:blip r:embed="rId3">
            <a:alphaModFix/>
          </a:blip>
          <a:stretch>
            <a:fillRect/>
          </a:stretch>
        </p:blipFill>
        <p:spPr>
          <a:xfrm>
            <a:off x="94850" y="39350"/>
            <a:ext cx="547335" cy="735902"/>
          </a:xfrm>
          <a:prstGeom prst="rect">
            <a:avLst/>
          </a:prstGeom>
          <a:noFill/>
          <a:ln>
            <a:noFill/>
          </a:ln>
        </p:spPr>
      </p:pic>
      <p:graphicFrame>
        <p:nvGraphicFramePr>
          <p:cNvPr id="336" name="Google Shape;336;p41"/>
          <p:cNvGraphicFramePr/>
          <p:nvPr/>
        </p:nvGraphicFramePr>
        <p:xfrm>
          <a:off x="400050" y="1114625"/>
          <a:ext cx="2566975" cy="2906240"/>
        </p:xfrm>
        <a:graphic>
          <a:graphicData uri="http://schemas.openxmlformats.org/drawingml/2006/table">
            <a:tbl>
              <a:tblPr>
                <a:noFill/>
                <a:tableStyleId>{4DBA2F5D-62B1-4D23-BEE0-821DCB2F3EB3}</a:tableStyleId>
              </a:tblPr>
              <a:tblGrid>
                <a:gridCol w="447325">
                  <a:extLst>
                    <a:ext uri="{9D8B030D-6E8A-4147-A177-3AD203B41FA5}">
                      <a16:colId xmlns:a16="http://schemas.microsoft.com/office/drawing/2014/main" xmlns="" val="20000"/>
                    </a:ext>
                  </a:extLst>
                </a:gridCol>
                <a:gridCol w="1104550">
                  <a:extLst>
                    <a:ext uri="{9D8B030D-6E8A-4147-A177-3AD203B41FA5}">
                      <a16:colId xmlns:a16="http://schemas.microsoft.com/office/drawing/2014/main" xmlns="" val="20001"/>
                    </a:ext>
                  </a:extLst>
                </a:gridCol>
                <a:gridCol w="1015100">
                  <a:extLst>
                    <a:ext uri="{9D8B030D-6E8A-4147-A177-3AD203B41FA5}">
                      <a16:colId xmlns:a16="http://schemas.microsoft.com/office/drawing/2014/main" xmlns="" val="20002"/>
                    </a:ext>
                  </a:extLst>
                </a:gridCol>
              </a:tblGrid>
              <a:tr h="226650">
                <a:tc>
                  <a:txBody>
                    <a:bodyPr/>
                    <a:lstStyle/>
                    <a:p>
                      <a:pPr marL="0" lvl="0" indent="0" algn="ctr" rtl="0">
                        <a:spcBef>
                          <a:spcPts val="0"/>
                        </a:spcBef>
                        <a:spcAft>
                          <a:spcPts val="0"/>
                        </a:spcAft>
                        <a:buNone/>
                      </a:pPr>
                      <a:r>
                        <a:rPr lang="en" b="1"/>
                        <a:t>No</a:t>
                      </a:r>
                      <a:endParaRPr b="1"/>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t>Material</a:t>
                      </a:r>
                      <a:endParaRPr b="1"/>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t>Jumlah</a:t>
                      </a:r>
                      <a:endParaRPr b="1"/>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305575">
                <a:tc>
                  <a:txBody>
                    <a:bodyPr/>
                    <a:lstStyle/>
                    <a:p>
                      <a:pPr marL="0" lvl="0" indent="0" algn="r" rtl="0">
                        <a:lnSpc>
                          <a:spcPct val="115000"/>
                        </a:lnSpc>
                        <a:spcBef>
                          <a:spcPts val="0"/>
                        </a:spcBef>
                        <a:spcAft>
                          <a:spcPts val="0"/>
                        </a:spcAft>
                        <a:buNone/>
                      </a:pPr>
                      <a:r>
                        <a:rPr lang="en"/>
                        <a:t>1</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Air Mineral</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150 box</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243000">
                <a:tc>
                  <a:txBody>
                    <a:bodyPr/>
                    <a:lstStyle/>
                    <a:p>
                      <a:pPr marL="0" lvl="0" indent="0" algn="r" rtl="0">
                        <a:lnSpc>
                          <a:spcPct val="115000"/>
                        </a:lnSpc>
                        <a:spcBef>
                          <a:spcPts val="0"/>
                        </a:spcBef>
                        <a:spcAft>
                          <a:spcPts val="0"/>
                        </a:spcAft>
                        <a:buNone/>
                      </a:pPr>
                      <a:r>
                        <a:rPr lang="en"/>
                        <a:t>2</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Biskuit</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100 box</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305575">
                <a:tc>
                  <a:txBody>
                    <a:bodyPr/>
                    <a:lstStyle/>
                    <a:p>
                      <a:pPr marL="0" lvl="0" indent="0" algn="r" rtl="0">
                        <a:lnSpc>
                          <a:spcPct val="115000"/>
                        </a:lnSpc>
                        <a:spcBef>
                          <a:spcPts val="0"/>
                        </a:spcBef>
                        <a:spcAft>
                          <a:spcPts val="0"/>
                        </a:spcAft>
                        <a:buNone/>
                      </a:pPr>
                      <a:r>
                        <a:rPr lang="en"/>
                        <a:t>3</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Mie Instan</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500 box</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43000">
                <a:tc>
                  <a:txBody>
                    <a:bodyPr/>
                    <a:lstStyle/>
                    <a:p>
                      <a:pPr marL="0" lvl="0" indent="0" algn="r" rtl="0">
                        <a:lnSpc>
                          <a:spcPct val="115000"/>
                        </a:lnSpc>
                        <a:spcBef>
                          <a:spcPts val="0"/>
                        </a:spcBef>
                        <a:spcAft>
                          <a:spcPts val="0"/>
                        </a:spcAft>
                        <a:buNone/>
                      </a:pPr>
                      <a:r>
                        <a:rPr lang="en"/>
                        <a:t>4</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Roti</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1750 pcs</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305575">
                <a:tc>
                  <a:txBody>
                    <a:bodyPr/>
                    <a:lstStyle/>
                    <a:p>
                      <a:pPr marL="0" lvl="0" indent="0" algn="r" rtl="0">
                        <a:lnSpc>
                          <a:spcPct val="115000"/>
                        </a:lnSpc>
                        <a:spcBef>
                          <a:spcPts val="0"/>
                        </a:spcBef>
                        <a:spcAft>
                          <a:spcPts val="0"/>
                        </a:spcAft>
                        <a:buNone/>
                      </a:pPr>
                      <a:r>
                        <a:rPr lang="en"/>
                        <a:t>5</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Matras kecil</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20 pax</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285650">
                <a:tc>
                  <a:txBody>
                    <a:bodyPr/>
                    <a:lstStyle/>
                    <a:p>
                      <a:pPr marL="0" lvl="0" indent="0" algn="r" rtl="0">
                        <a:lnSpc>
                          <a:spcPct val="115000"/>
                        </a:lnSpc>
                        <a:spcBef>
                          <a:spcPts val="0"/>
                        </a:spcBef>
                        <a:spcAft>
                          <a:spcPts val="0"/>
                        </a:spcAft>
                        <a:buNone/>
                      </a:pPr>
                      <a:r>
                        <a:rPr lang="en"/>
                        <a:t>6</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Matras Besar</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50 pax</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243000">
                <a:tc>
                  <a:txBody>
                    <a:bodyPr/>
                    <a:lstStyle/>
                    <a:p>
                      <a:pPr marL="0" lvl="0" indent="0" algn="r" rtl="0">
                        <a:lnSpc>
                          <a:spcPct val="115000"/>
                        </a:lnSpc>
                        <a:spcBef>
                          <a:spcPts val="0"/>
                        </a:spcBef>
                        <a:spcAft>
                          <a:spcPts val="0"/>
                        </a:spcAft>
                        <a:buNone/>
                      </a:pPr>
                      <a:r>
                        <a:rPr lang="en"/>
                        <a:t>7</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Selimut</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1000 pcs</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243000">
                <a:tc>
                  <a:txBody>
                    <a:bodyPr/>
                    <a:lstStyle/>
                    <a:p>
                      <a:pPr marL="0" lvl="0" indent="0" algn="r" rtl="0">
                        <a:lnSpc>
                          <a:spcPct val="115000"/>
                        </a:lnSpc>
                        <a:spcBef>
                          <a:spcPts val="0"/>
                        </a:spcBef>
                        <a:spcAft>
                          <a:spcPts val="0"/>
                        </a:spcAft>
                        <a:buNone/>
                      </a:pPr>
                      <a:r>
                        <a:rPr lang="en"/>
                        <a:t>8</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Sabun</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5 dus</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243000">
                <a:tc>
                  <a:txBody>
                    <a:bodyPr/>
                    <a:lstStyle/>
                    <a:p>
                      <a:pPr marL="0" lvl="0" indent="0" algn="r" rtl="0">
                        <a:lnSpc>
                          <a:spcPct val="115000"/>
                        </a:lnSpc>
                        <a:spcBef>
                          <a:spcPts val="0"/>
                        </a:spcBef>
                        <a:spcAft>
                          <a:spcPts val="0"/>
                        </a:spcAft>
                        <a:buNone/>
                      </a:pPr>
                      <a:r>
                        <a:rPr lang="en"/>
                        <a:t>9</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Karpet</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a:t>300 pcs</a:t>
                      </a:r>
                      <a:endParaRPr/>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bl>
          </a:graphicData>
        </a:graphic>
      </p:graphicFrame>
      <p:pic>
        <p:nvPicPr>
          <p:cNvPr id="337" name="Google Shape;337;p41"/>
          <p:cNvPicPr preferRelativeResize="0"/>
          <p:nvPr/>
        </p:nvPicPr>
        <p:blipFill>
          <a:blip r:embed="rId4">
            <a:alphaModFix/>
          </a:blip>
          <a:stretch>
            <a:fillRect/>
          </a:stretch>
        </p:blipFill>
        <p:spPr>
          <a:xfrm>
            <a:off x="3500425" y="961100"/>
            <a:ext cx="5176424" cy="2914250"/>
          </a:xfrm>
          <a:prstGeom prst="rect">
            <a:avLst/>
          </a:prstGeom>
          <a:noFill/>
          <a:ln>
            <a:noFill/>
          </a:ln>
        </p:spPr>
      </p:pic>
      <p:sp>
        <p:nvSpPr>
          <p:cNvPr id="338" name="Google Shape;338;p41"/>
          <p:cNvSpPr txBox="1"/>
          <p:nvPr/>
        </p:nvSpPr>
        <p:spPr>
          <a:xfrm>
            <a:off x="3953675" y="3875350"/>
            <a:ext cx="46665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Penyerahan Bantuan dari Menteri Perdagangan di posko banjir PGP Jatiasih (3 Januari 2020)</a:t>
            </a:r>
            <a:endParaRPr sz="1200" b="1">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2"/>
          <p:cNvSpPr txBox="1"/>
          <p:nvPr/>
        </p:nvSpPr>
        <p:spPr>
          <a:xfrm>
            <a:off x="577575" y="1032125"/>
            <a:ext cx="8163000" cy="82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u="sng">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800" b="1">
              <a:latin typeface="Helvetica Neue"/>
              <a:ea typeface="Helvetica Neue"/>
              <a:cs typeface="Helvetica Neue"/>
              <a:sym typeface="Helvetica Neue"/>
            </a:endParaRPr>
          </a:p>
        </p:txBody>
      </p:sp>
      <p:sp>
        <p:nvSpPr>
          <p:cNvPr id="344" name="Google Shape;344;p42"/>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Tindak Lanjut Rakor</a:t>
            </a:r>
            <a:endParaRPr sz="3000">
              <a:solidFill>
                <a:srgbClr val="FFFFFF"/>
              </a:solidFill>
              <a:latin typeface="Lato Black"/>
              <a:ea typeface="Lato Black"/>
              <a:cs typeface="Lato Black"/>
              <a:sym typeface="Lato Black"/>
            </a:endParaRPr>
          </a:p>
        </p:txBody>
      </p:sp>
      <p:pic>
        <p:nvPicPr>
          <p:cNvPr id="345" name="Google Shape;345;p42"/>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346" name="Google Shape;346;p42"/>
          <p:cNvPicPr preferRelativeResize="0"/>
          <p:nvPr/>
        </p:nvPicPr>
        <p:blipFill>
          <a:blip r:embed="rId4">
            <a:alphaModFix/>
          </a:blip>
          <a:stretch>
            <a:fillRect/>
          </a:stretch>
        </p:blipFill>
        <p:spPr>
          <a:xfrm>
            <a:off x="6710775" y="3843150"/>
            <a:ext cx="2396350" cy="1260000"/>
          </a:xfrm>
          <a:prstGeom prst="rect">
            <a:avLst/>
          </a:prstGeom>
          <a:noFill/>
          <a:ln>
            <a:noFill/>
          </a:ln>
        </p:spPr>
      </p:pic>
      <p:sp>
        <p:nvSpPr>
          <p:cNvPr id="347" name="Google Shape;347;p42"/>
          <p:cNvSpPr txBox="1"/>
          <p:nvPr/>
        </p:nvSpPr>
        <p:spPr>
          <a:xfrm>
            <a:off x="648550" y="879725"/>
            <a:ext cx="8163000" cy="2844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Helvetica Neue"/>
              <a:buChar char="●"/>
            </a:pPr>
            <a:r>
              <a:rPr lang="en" sz="1800">
                <a:solidFill>
                  <a:schemeClr val="dk2"/>
                </a:solidFill>
                <a:latin typeface="Helvetica Neue"/>
                <a:ea typeface="Helvetica Neue"/>
                <a:cs typeface="Helvetica Neue"/>
                <a:sym typeface="Helvetica Neue"/>
              </a:rPr>
              <a:t>Gubernur DKI menunjuk para walikota masing-masing daerah terdampak bencana sebagai Komandan Satuan Tugas dalam menangani bencana.</a:t>
            </a:r>
            <a:endParaRPr sz="1800">
              <a:latin typeface="Helvetica Neue"/>
              <a:ea typeface="Helvetica Neue"/>
              <a:cs typeface="Helvetica Neue"/>
              <a:sym typeface="Helvetica Neue"/>
            </a:endParaRPr>
          </a:p>
          <a:p>
            <a:pPr marL="457200" lvl="0" indent="-342900" algn="just" rtl="0">
              <a:lnSpc>
                <a:spcPct val="115000"/>
              </a:lnSpc>
              <a:spcBef>
                <a:spcPts val="0"/>
              </a:spcBef>
              <a:spcAft>
                <a:spcPts val="0"/>
              </a:spcAft>
              <a:buSzPts val="1800"/>
              <a:buFont typeface="Helvetica Neue"/>
              <a:buChar char="●"/>
            </a:pPr>
            <a:r>
              <a:rPr lang="en" sz="1800" b="1">
                <a:latin typeface="Helvetica Neue"/>
                <a:ea typeface="Helvetica Neue"/>
                <a:cs typeface="Helvetica Neue"/>
                <a:sym typeface="Helvetica Neue"/>
              </a:rPr>
              <a:t>BPPT</a:t>
            </a:r>
            <a:r>
              <a:rPr lang="en" sz="1800">
                <a:latin typeface="Helvetica Neue"/>
                <a:ea typeface="Helvetica Neue"/>
                <a:cs typeface="Helvetica Neue"/>
                <a:sym typeface="Helvetica Neue"/>
              </a:rPr>
              <a:t> berupaya melakukan kegiatan </a:t>
            </a:r>
            <a:r>
              <a:rPr lang="en" sz="1800" b="1">
                <a:latin typeface="Helvetica Neue"/>
                <a:ea typeface="Helvetica Neue"/>
                <a:cs typeface="Helvetica Neue"/>
                <a:sym typeface="Helvetica Neue"/>
              </a:rPr>
              <a:t>Teknologi Modifikasi Cuaca (TMC)</a:t>
            </a:r>
            <a:r>
              <a:rPr lang="en" sz="1800">
                <a:latin typeface="Helvetica Neue"/>
                <a:ea typeface="Helvetica Neue"/>
                <a:cs typeface="Helvetica Neue"/>
                <a:sym typeface="Helvetica Neue"/>
              </a:rPr>
              <a:t> yang dilakukan untuk </a:t>
            </a:r>
            <a:r>
              <a:rPr lang="en" sz="1800" b="1">
                <a:latin typeface="Helvetica Neue"/>
                <a:ea typeface="Helvetica Neue"/>
                <a:cs typeface="Helvetica Neue"/>
                <a:sym typeface="Helvetica Neue"/>
              </a:rPr>
              <a:t>percepatan penurunan hujan</a:t>
            </a:r>
            <a:r>
              <a:rPr lang="en" sz="1800">
                <a:latin typeface="Helvetica Neue"/>
                <a:ea typeface="Helvetica Neue"/>
                <a:cs typeface="Helvetica Neue"/>
                <a:sym typeface="Helvetica Neue"/>
              </a:rPr>
              <a:t> di Selat Sunda dan Lampung, atau bahkan ke waduk-waduk di Jawa Timur. Direncanakan tgl 3 Januari 2020 menggunakan pesawat Casa dan CN295/Hercules dari Mabes TNI.</a:t>
            </a:r>
            <a:endParaRPr sz="1800">
              <a:latin typeface="Helvetica Neue"/>
              <a:ea typeface="Helvetica Neue"/>
              <a:cs typeface="Helvetica Neue"/>
              <a:sym typeface="Helvetica Neue"/>
            </a:endParaRPr>
          </a:p>
        </p:txBody>
      </p:sp>
      <p:pic>
        <p:nvPicPr>
          <p:cNvPr id="348" name="Google Shape;348;p42"/>
          <p:cNvPicPr preferRelativeResize="0"/>
          <p:nvPr/>
        </p:nvPicPr>
        <p:blipFill>
          <a:blip r:embed="rId5">
            <a:alphaModFix/>
          </a:blip>
          <a:stretch>
            <a:fillRect/>
          </a:stretch>
        </p:blipFill>
        <p:spPr>
          <a:xfrm>
            <a:off x="99625" y="3334700"/>
            <a:ext cx="3013526" cy="1694825"/>
          </a:xfrm>
          <a:prstGeom prst="rect">
            <a:avLst/>
          </a:prstGeom>
          <a:noFill/>
          <a:ln>
            <a:noFill/>
          </a:ln>
        </p:spPr>
      </p:pic>
      <p:pic>
        <p:nvPicPr>
          <p:cNvPr id="349" name="Google Shape;349;p42"/>
          <p:cNvPicPr preferRelativeResize="0"/>
          <p:nvPr/>
        </p:nvPicPr>
        <p:blipFill>
          <a:blip r:embed="rId6">
            <a:alphaModFix/>
          </a:blip>
          <a:stretch>
            <a:fillRect/>
          </a:stretch>
        </p:blipFill>
        <p:spPr>
          <a:xfrm>
            <a:off x="3251075" y="3334700"/>
            <a:ext cx="2542246" cy="1694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p:nvPr/>
        </p:nvSpPr>
        <p:spPr>
          <a:xfrm>
            <a:off x="0" y="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Himbauan Kesiapsiagaan</a:t>
            </a:r>
            <a:endParaRPr sz="3000">
              <a:solidFill>
                <a:srgbClr val="FFFFFF"/>
              </a:solidFill>
              <a:latin typeface="Lato Black"/>
              <a:ea typeface="Lato Black"/>
              <a:cs typeface="Lato Black"/>
              <a:sym typeface="Lato Black"/>
            </a:endParaRPr>
          </a:p>
        </p:txBody>
      </p:sp>
      <p:pic>
        <p:nvPicPr>
          <p:cNvPr id="98" name="Google Shape;98;p15"/>
          <p:cNvPicPr preferRelativeResize="0"/>
          <p:nvPr/>
        </p:nvPicPr>
        <p:blipFill>
          <a:blip r:embed="rId3">
            <a:alphaModFix/>
          </a:blip>
          <a:stretch>
            <a:fillRect/>
          </a:stretch>
        </p:blipFill>
        <p:spPr>
          <a:xfrm>
            <a:off x="144475" y="39356"/>
            <a:ext cx="433088" cy="582301"/>
          </a:xfrm>
          <a:prstGeom prst="rect">
            <a:avLst/>
          </a:prstGeom>
          <a:noFill/>
          <a:ln>
            <a:noFill/>
          </a:ln>
        </p:spPr>
      </p:pic>
      <p:pic>
        <p:nvPicPr>
          <p:cNvPr id="99" name="Google Shape;99;p15"/>
          <p:cNvPicPr preferRelativeResize="0"/>
          <p:nvPr/>
        </p:nvPicPr>
        <p:blipFill rotWithShape="1">
          <a:blip r:embed="rId4">
            <a:alphaModFix/>
          </a:blip>
          <a:srcRect l="5598"/>
          <a:stretch/>
        </p:blipFill>
        <p:spPr>
          <a:xfrm>
            <a:off x="70100" y="805575"/>
            <a:ext cx="2436875" cy="3532350"/>
          </a:xfrm>
          <a:prstGeom prst="rect">
            <a:avLst/>
          </a:prstGeom>
          <a:noFill/>
          <a:ln>
            <a:noFill/>
          </a:ln>
          <a:effectLst>
            <a:outerShdw blurRad="57150" dist="19050" dir="9780000" algn="bl" rotWithShape="0">
              <a:srgbClr val="000000">
                <a:alpha val="50000"/>
              </a:srgbClr>
            </a:outerShdw>
          </a:effectLst>
        </p:spPr>
      </p:pic>
      <p:sp>
        <p:nvSpPr>
          <p:cNvPr id="100" name="Google Shape;100;p15"/>
          <p:cNvSpPr txBox="1"/>
          <p:nvPr/>
        </p:nvSpPr>
        <p:spPr>
          <a:xfrm>
            <a:off x="5252650" y="804238"/>
            <a:ext cx="3880800" cy="126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Surat Edaran Kepala BNPB</a:t>
            </a:r>
            <a:r>
              <a:rPr lang="en" sz="1600">
                <a:latin typeface="Helvetica Neue"/>
                <a:ea typeface="Helvetica Neue"/>
                <a:cs typeface="Helvetica Neue"/>
                <a:sym typeface="Helvetica Neue"/>
              </a:rPr>
              <a:t> perihal </a:t>
            </a:r>
            <a:r>
              <a:rPr lang="en" sz="1600" b="1">
                <a:latin typeface="Helvetica Neue"/>
                <a:ea typeface="Helvetica Neue"/>
                <a:cs typeface="Helvetica Neue"/>
                <a:sym typeface="Helvetica Neue"/>
              </a:rPr>
              <a:t>Pengurangan Risiko Bencana</a:t>
            </a:r>
            <a:r>
              <a:rPr lang="en" sz="1600">
                <a:latin typeface="Helvetica Neue"/>
                <a:ea typeface="Helvetica Neue"/>
                <a:cs typeface="Helvetica Neue"/>
                <a:sym typeface="Helvetica Neue"/>
              </a:rPr>
              <a:t> dan </a:t>
            </a:r>
            <a:r>
              <a:rPr lang="en" sz="1600" b="1">
                <a:latin typeface="Helvetica Neue"/>
                <a:ea typeface="Helvetica Neue"/>
                <a:cs typeface="Helvetica Neue"/>
                <a:sym typeface="Helvetica Neue"/>
              </a:rPr>
              <a:t>Kesiapsiagaan</a:t>
            </a:r>
            <a:r>
              <a:rPr lang="en" sz="1600">
                <a:latin typeface="Helvetica Neue"/>
                <a:ea typeface="Helvetica Neue"/>
                <a:cs typeface="Helvetica Neue"/>
                <a:sym typeface="Helvetica Neue"/>
              </a:rPr>
              <a:t> Menghadapai Musim Hujan 2019 - 2020</a:t>
            </a:r>
            <a:endParaRPr sz="1600">
              <a:latin typeface="Helvetica Neue"/>
              <a:ea typeface="Helvetica Neue"/>
              <a:cs typeface="Helvetica Neue"/>
              <a:sym typeface="Helvetica Neue"/>
            </a:endParaRPr>
          </a:p>
        </p:txBody>
      </p:sp>
      <p:pic>
        <p:nvPicPr>
          <p:cNvPr id="101" name="Google Shape;101;p15"/>
          <p:cNvPicPr preferRelativeResize="0"/>
          <p:nvPr/>
        </p:nvPicPr>
        <p:blipFill rotWithShape="1">
          <a:blip r:embed="rId5">
            <a:alphaModFix/>
          </a:blip>
          <a:srcRect t="10959" b="15978"/>
          <a:stretch/>
        </p:blipFill>
        <p:spPr>
          <a:xfrm>
            <a:off x="1486825" y="1374400"/>
            <a:ext cx="1990325" cy="3150874"/>
          </a:xfrm>
          <a:prstGeom prst="rect">
            <a:avLst/>
          </a:prstGeom>
          <a:noFill/>
          <a:ln>
            <a:noFill/>
          </a:ln>
          <a:effectLst>
            <a:outerShdw blurRad="57150" dist="19050" dir="5400000" algn="bl" rotWithShape="0">
              <a:srgbClr val="000000">
                <a:alpha val="50000"/>
              </a:srgbClr>
            </a:outerShdw>
          </a:effectLst>
        </p:spPr>
      </p:pic>
      <p:sp>
        <p:nvSpPr>
          <p:cNvPr id="102" name="Google Shape;102;p15"/>
          <p:cNvSpPr txBox="1"/>
          <p:nvPr/>
        </p:nvSpPr>
        <p:spPr>
          <a:xfrm>
            <a:off x="5252650" y="2112525"/>
            <a:ext cx="3880800" cy="126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Surat Edaran Kepala BNPB</a:t>
            </a:r>
            <a:r>
              <a:rPr lang="en" sz="1600">
                <a:latin typeface="Helvetica Neue"/>
                <a:ea typeface="Helvetica Neue"/>
                <a:cs typeface="Helvetica Neue"/>
                <a:sym typeface="Helvetica Neue"/>
              </a:rPr>
              <a:t> perihal himbauan </a:t>
            </a:r>
            <a:r>
              <a:rPr lang="en" sz="1600" b="1">
                <a:latin typeface="Helvetica Neue"/>
                <a:ea typeface="Helvetica Neue"/>
                <a:cs typeface="Helvetica Neue"/>
                <a:sym typeface="Helvetica Neue"/>
              </a:rPr>
              <a:t>Kegiatan Susur Sungai</a:t>
            </a:r>
            <a:r>
              <a:rPr lang="en" sz="1600">
                <a:latin typeface="Helvetica Neue"/>
                <a:ea typeface="Helvetica Neue"/>
                <a:cs typeface="Helvetica Neue"/>
                <a:sym typeface="Helvetica Neue"/>
              </a:rPr>
              <a:t> dalam rangka menghadapi musim hujan 2019 - 2020</a:t>
            </a:r>
            <a:endParaRPr sz="1600">
              <a:latin typeface="Helvetica Neue"/>
              <a:ea typeface="Helvetica Neue"/>
              <a:cs typeface="Helvetica Neue"/>
              <a:sym typeface="Helvetica Neue"/>
            </a:endParaRPr>
          </a:p>
        </p:txBody>
      </p:sp>
      <p:sp>
        <p:nvSpPr>
          <p:cNvPr id="103" name="Google Shape;103;p15"/>
          <p:cNvSpPr txBox="1"/>
          <p:nvPr/>
        </p:nvSpPr>
        <p:spPr>
          <a:xfrm>
            <a:off x="5252650" y="3420800"/>
            <a:ext cx="3880800" cy="126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Surat Edaran Kepala BNPB </a:t>
            </a:r>
            <a:r>
              <a:rPr lang="en" sz="1600">
                <a:latin typeface="Helvetica Neue"/>
                <a:ea typeface="Helvetica Neue"/>
                <a:cs typeface="Helvetica Neue"/>
                <a:sym typeface="Helvetica Neue"/>
              </a:rPr>
              <a:t>perihal himbauan </a:t>
            </a:r>
            <a:r>
              <a:rPr lang="en" sz="1600" b="1">
                <a:latin typeface="Helvetica Neue"/>
                <a:ea typeface="Helvetica Neue"/>
                <a:cs typeface="Helvetica Neue"/>
                <a:sym typeface="Helvetica Neue"/>
              </a:rPr>
              <a:t>Apel Kesiapsiagaan</a:t>
            </a:r>
            <a:r>
              <a:rPr lang="en" sz="1600">
                <a:latin typeface="Helvetica Neue"/>
                <a:ea typeface="Helvetica Neue"/>
                <a:cs typeface="Helvetica Neue"/>
                <a:sym typeface="Helvetica Neue"/>
              </a:rPr>
              <a:t> menghadapi musim hujan 2019 - 2020</a:t>
            </a:r>
            <a:endParaRPr sz="1600">
              <a:latin typeface="Helvetica Neue"/>
              <a:ea typeface="Helvetica Neue"/>
              <a:cs typeface="Helvetica Neue"/>
              <a:sym typeface="Helvetica Neue"/>
            </a:endParaRPr>
          </a:p>
        </p:txBody>
      </p:sp>
      <p:pic>
        <p:nvPicPr>
          <p:cNvPr id="104" name="Google Shape;104;p15"/>
          <p:cNvPicPr preferRelativeResize="0"/>
          <p:nvPr/>
        </p:nvPicPr>
        <p:blipFill rotWithShape="1">
          <a:blip r:embed="rId6">
            <a:alphaModFix/>
          </a:blip>
          <a:srcRect t="10840" b="6027"/>
          <a:stretch/>
        </p:blipFill>
        <p:spPr>
          <a:xfrm>
            <a:off x="3390399" y="1752925"/>
            <a:ext cx="1786050" cy="3217076"/>
          </a:xfrm>
          <a:prstGeom prst="rect">
            <a:avLst/>
          </a:prstGeom>
          <a:noFill/>
          <a:ln>
            <a:noFill/>
          </a:ln>
          <a:effectLst>
            <a:outerShdw blurRad="57150" dist="19050" dir="702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p:nvPr/>
        </p:nvSpPr>
        <p:spPr>
          <a:xfrm>
            <a:off x="577575" y="1032125"/>
            <a:ext cx="8163000" cy="82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u="sng">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800" b="1">
              <a:latin typeface="Helvetica Neue"/>
              <a:ea typeface="Helvetica Neue"/>
              <a:cs typeface="Helvetica Neue"/>
              <a:sym typeface="Helvetica Neue"/>
            </a:endParaRPr>
          </a:p>
        </p:txBody>
      </p:sp>
      <p:sp>
        <p:nvSpPr>
          <p:cNvPr id="355" name="Google Shape;355;p43"/>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Tindak Lanjut Rakor</a:t>
            </a:r>
            <a:endParaRPr sz="3000">
              <a:solidFill>
                <a:srgbClr val="FFFFFF"/>
              </a:solidFill>
              <a:latin typeface="Lato Black"/>
              <a:ea typeface="Lato Black"/>
              <a:cs typeface="Lato Black"/>
              <a:sym typeface="Lato Black"/>
            </a:endParaRPr>
          </a:p>
        </p:txBody>
      </p:sp>
      <p:pic>
        <p:nvPicPr>
          <p:cNvPr id="356" name="Google Shape;356;p43"/>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357" name="Google Shape;357;p43"/>
          <p:cNvSpPr txBox="1"/>
          <p:nvPr/>
        </p:nvSpPr>
        <p:spPr>
          <a:xfrm>
            <a:off x="237550" y="830725"/>
            <a:ext cx="8716800" cy="135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b="1">
                <a:latin typeface="Helvetica Neue"/>
                <a:ea typeface="Helvetica Neue"/>
                <a:cs typeface="Helvetica Neue"/>
                <a:sym typeface="Helvetica Neue"/>
              </a:rPr>
              <a:t>Jum’at 03 Januari 2020</a:t>
            </a:r>
            <a:r>
              <a:rPr lang="en" sz="1600">
                <a:latin typeface="Helvetica Neue"/>
                <a:ea typeface="Helvetica Neue"/>
                <a:cs typeface="Helvetica Neue"/>
                <a:sym typeface="Helvetica Neue"/>
              </a:rPr>
              <a:t> sudah dilakukan </a:t>
            </a:r>
            <a:r>
              <a:rPr lang="en" sz="1600" b="1">
                <a:latin typeface="Helvetica Neue"/>
                <a:ea typeface="Helvetica Neue"/>
                <a:cs typeface="Helvetica Neue"/>
                <a:sym typeface="Helvetica Neue"/>
              </a:rPr>
              <a:t>3x</a:t>
            </a:r>
            <a:r>
              <a:rPr lang="en" sz="1600">
                <a:latin typeface="Helvetica Neue"/>
                <a:ea typeface="Helvetica Neue"/>
                <a:cs typeface="Helvetica Neue"/>
                <a:sym typeface="Helvetica Neue"/>
              </a:rPr>
              <a:t> penerbangan (sorti) </a:t>
            </a:r>
            <a:r>
              <a:rPr lang="en" sz="1600" b="1">
                <a:latin typeface="Helvetica Neue"/>
                <a:ea typeface="Helvetica Neue"/>
                <a:cs typeface="Helvetica Neue"/>
                <a:sym typeface="Helvetica Neue"/>
              </a:rPr>
              <a:t>penyemaian awan (TMC)</a:t>
            </a:r>
            <a:r>
              <a:rPr lang="en" sz="1600">
                <a:latin typeface="Helvetica Neue"/>
                <a:ea typeface="Helvetica Neue"/>
                <a:cs typeface="Helvetica Neue"/>
                <a:sym typeface="Helvetica Neue"/>
              </a:rPr>
              <a:t> di  </a:t>
            </a:r>
            <a:endParaRPr sz="1600">
              <a:latin typeface="Helvetica Neue"/>
              <a:ea typeface="Helvetica Neue"/>
              <a:cs typeface="Helvetica Neue"/>
              <a:sym typeface="Helvetica Neue"/>
            </a:endParaRPr>
          </a:p>
          <a:p>
            <a:pPr marL="0" lvl="0" indent="0" algn="just" rtl="0">
              <a:lnSpc>
                <a:spcPct val="115000"/>
              </a:lnSpc>
              <a:spcBef>
                <a:spcPts val="0"/>
              </a:spcBef>
              <a:spcAft>
                <a:spcPts val="0"/>
              </a:spcAft>
              <a:buNone/>
            </a:pPr>
            <a:r>
              <a:rPr lang="en" sz="1600">
                <a:latin typeface="Helvetica Neue"/>
                <a:ea typeface="Helvetica Neue"/>
                <a:cs typeface="Helvetica Neue"/>
                <a:sym typeface="Helvetica Neue"/>
              </a:rPr>
              <a:t>1. Laut di sebelah utara Jakarta</a:t>
            </a:r>
            <a:endParaRPr sz="1600">
              <a:latin typeface="Helvetica Neue"/>
              <a:ea typeface="Helvetica Neue"/>
              <a:cs typeface="Helvetica Neue"/>
              <a:sym typeface="Helvetica Neue"/>
            </a:endParaRPr>
          </a:p>
          <a:p>
            <a:pPr marL="0" lvl="0" indent="0" algn="just" rtl="0">
              <a:lnSpc>
                <a:spcPct val="115000"/>
              </a:lnSpc>
              <a:spcBef>
                <a:spcPts val="0"/>
              </a:spcBef>
              <a:spcAft>
                <a:spcPts val="0"/>
              </a:spcAft>
              <a:buNone/>
            </a:pPr>
            <a:r>
              <a:rPr lang="en" sz="1600">
                <a:latin typeface="Helvetica Neue"/>
                <a:ea typeface="Helvetica Neue"/>
                <a:cs typeface="Helvetica Neue"/>
                <a:sym typeface="Helvetica Neue"/>
              </a:rPr>
              <a:t>2. Wilayah Banten bagian barat</a:t>
            </a:r>
            <a:endParaRPr sz="1600">
              <a:latin typeface="Helvetica Neue"/>
              <a:ea typeface="Helvetica Neue"/>
              <a:cs typeface="Helvetica Neue"/>
              <a:sym typeface="Helvetica Neue"/>
            </a:endParaRPr>
          </a:p>
          <a:p>
            <a:pPr marL="0" lvl="0" indent="0" algn="just" rtl="0">
              <a:lnSpc>
                <a:spcPct val="115000"/>
              </a:lnSpc>
              <a:spcBef>
                <a:spcPts val="0"/>
              </a:spcBef>
              <a:spcAft>
                <a:spcPts val="0"/>
              </a:spcAft>
              <a:buNone/>
            </a:pPr>
            <a:r>
              <a:rPr lang="en" sz="1600">
                <a:latin typeface="Helvetica Neue"/>
                <a:ea typeface="Helvetica Neue"/>
                <a:cs typeface="Helvetica Neue"/>
                <a:sym typeface="Helvetica Neue"/>
              </a:rPr>
              <a:t>3. Selatan wilayah Jakarta yaitu di Taman Nasional Gunung Halimun.</a:t>
            </a:r>
            <a:endParaRPr sz="1600">
              <a:latin typeface="Helvetica Neue"/>
              <a:ea typeface="Helvetica Neue"/>
              <a:cs typeface="Helvetica Neue"/>
              <a:sym typeface="Helvetica Neue"/>
            </a:endParaRPr>
          </a:p>
          <a:p>
            <a:pPr marL="0" lvl="0" indent="0" algn="just" rtl="0">
              <a:lnSpc>
                <a:spcPct val="115000"/>
              </a:lnSpc>
              <a:spcBef>
                <a:spcPts val="0"/>
              </a:spcBef>
              <a:spcAft>
                <a:spcPts val="0"/>
              </a:spcAft>
              <a:buNone/>
            </a:pPr>
            <a:endParaRPr sz="1600">
              <a:latin typeface="Helvetica Neue"/>
              <a:ea typeface="Helvetica Neue"/>
              <a:cs typeface="Helvetica Neue"/>
              <a:sym typeface="Helvetica Neue"/>
            </a:endParaRPr>
          </a:p>
        </p:txBody>
      </p:sp>
      <p:pic>
        <p:nvPicPr>
          <p:cNvPr id="358" name="Google Shape;358;p43"/>
          <p:cNvPicPr preferRelativeResize="0"/>
          <p:nvPr/>
        </p:nvPicPr>
        <p:blipFill>
          <a:blip r:embed="rId4">
            <a:alphaModFix/>
          </a:blip>
          <a:stretch>
            <a:fillRect/>
          </a:stretch>
        </p:blipFill>
        <p:spPr>
          <a:xfrm>
            <a:off x="144475" y="2571750"/>
            <a:ext cx="2863475" cy="2077125"/>
          </a:xfrm>
          <a:prstGeom prst="rect">
            <a:avLst/>
          </a:prstGeom>
          <a:noFill/>
          <a:ln>
            <a:noFill/>
          </a:ln>
        </p:spPr>
      </p:pic>
      <p:pic>
        <p:nvPicPr>
          <p:cNvPr id="359" name="Google Shape;359;p43"/>
          <p:cNvPicPr preferRelativeResize="0"/>
          <p:nvPr/>
        </p:nvPicPr>
        <p:blipFill>
          <a:blip r:embed="rId5">
            <a:alphaModFix/>
          </a:blip>
          <a:stretch>
            <a:fillRect/>
          </a:stretch>
        </p:blipFill>
        <p:spPr>
          <a:xfrm>
            <a:off x="3118284" y="2571750"/>
            <a:ext cx="3098743" cy="2077125"/>
          </a:xfrm>
          <a:prstGeom prst="rect">
            <a:avLst/>
          </a:prstGeom>
          <a:noFill/>
          <a:ln>
            <a:noFill/>
          </a:ln>
        </p:spPr>
      </p:pic>
      <p:pic>
        <p:nvPicPr>
          <p:cNvPr id="360" name="Google Shape;360;p43"/>
          <p:cNvPicPr preferRelativeResize="0"/>
          <p:nvPr/>
        </p:nvPicPr>
        <p:blipFill>
          <a:blip r:embed="rId6">
            <a:alphaModFix/>
          </a:blip>
          <a:stretch>
            <a:fillRect/>
          </a:stretch>
        </p:blipFill>
        <p:spPr>
          <a:xfrm>
            <a:off x="6423178" y="2202800"/>
            <a:ext cx="2531323" cy="2809274"/>
          </a:xfrm>
          <a:prstGeom prst="rect">
            <a:avLst/>
          </a:prstGeom>
          <a:noFill/>
          <a:ln>
            <a:noFill/>
          </a:ln>
        </p:spPr>
      </p:pic>
      <p:sp>
        <p:nvSpPr>
          <p:cNvPr id="361" name="Google Shape;361;p43"/>
          <p:cNvSpPr txBox="1"/>
          <p:nvPr/>
        </p:nvSpPr>
        <p:spPr>
          <a:xfrm>
            <a:off x="144475" y="4746500"/>
            <a:ext cx="6072600" cy="34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t>Keterangan : track warna ungu adalah jalur penyemaian awan</a:t>
            </a:r>
            <a:endParaRPr i="1"/>
          </a:p>
        </p:txBody>
      </p:sp>
      <p:sp>
        <p:nvSpPr>
          <p:cNvPr id="362" name="Google Shape;362;p43"/>
          <p:cNvSpPr txBox="1"/>
          <p:nvPr/>
        </p:nvSpPr>
        <p:spPr>
          <a:xfrm>
            <a:off x="144475" y="2128525"/>
            <a:ext cx="5546400" cy="34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Jalur penyemaian awan</a:t>
            </a:r>
            <a:endParaRPr b="1"/>
          </a:p>
        </p:txBody>
      </p:sp>
      <p:sp>
        <p:nvSpPr>
          <p:cNvPr id="363" name="Google Shape;363;p43"/>
          <p:cNvSpPr/>
          <p:nvPr/>
        </p:nvSpPr>
        <p:spPr>
          <a:xfrm>
            <a:off x="2517325" y="2649850"/>
            <a:ext cx="394800" cy="237600"/>
          </a:xfrm>
          <a:prstGeom prst="hexagon">
            <a:avLst>
              <a:gd name="adj" fmla="val 25000"/>
              <a:gd name="vf" fmla="val 11547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1</a:t>
            </a:r>
            <a:endParaRPr b="1"/>
          </a:p>
        </p:txBody>
      </p:sp>
      <p:sp>
        <p:nvSpPr>
          <p:cNvPr id="364" name="Google Shape;364;p43"/>
          <p:cNvSpPr/>
          <p:nvPr/>
        </p:nvSpPr>
        <p:spPr>
          <a:xfrm>
            <a:off x="5592625" y="2649850"/>
            <a:ext cx="394800" cy="237600"/>
          </a:xfrm>
          <a:prstGeom prst="hexagon">
            <a:avLst>
              <a:gd name="adj" fmla="val 25000"/>
              <a:gd name="vf" fmla="val 11547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2</a:t>
            </a:r>
            <a:endParaRPr b="1"/>
          </a:p>
        </p:txBody>
      </p:sp>
      <p:sp>
        <p:nvSpPr>
          <p:cNvPr id="365" name="Google Shape;365;p43"/>
          <p:cNvSpPr/>
          <p:nvPr/>
        </p:nvSpPr>
        <p:spPr>
          <a:xfrm>
            <a:off x="8482025" y="2334150"/>
            <a:ext cx="394800" cy="237600"/>
          </a:xfrm>
          <a:prstGeom prst="hexagon">
            <a:avLst>
              <a:gd name="adj" fmla="val 25000"/>
              <a:gd name="vf" fmla="val 11547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3</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4"/>
          <p:cNvSpPr txBox="1"/>
          <p:nvPr/>
        </p:nvSpPr>
        <p:spPr>
          <a:xfrm>
            <a:off x="577575" y="1032125"/>
            <a:ext cx="8163000" cy="82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u="sng">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800" b="1">
              <a:latin typeface="Helvetica Neue"/>
              <a:ea typeface="Helvetica Neue"/>
              <a:cs typeface="Helvetica Neue"/>
              <a:sym typeface="Helvetica Neue"/>
            </a:endParaRPr>
          </a:p>
        </p:txBody>
      </p:sp>
      <p:sp>
        <p:nvSpPr>
          <p:cNvPr id="371" name="Google Shape;371;p44"/>
          <p:cNvSpPr/>
          <p:nvPr/>
        </p:nvSpPr>
        <p:spPr>
          <a:xfrm>
            <a:off x="0" y="0"/>
            <a:ext cx="49902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Dukungan BUMN</a:t>
            </a:r>
            <a:endParaRPr sz="3000">
              <a:solidFill>
                <a:srgbClr val="FFFFFF"/>
              </a:solidFill>
              <a:latin typeface="Lato Black"/>
              <a:ea typeface="Lato Black"/>
              <a:cs typeface="Lato Black"/>
              <a:sym typeface="Lato Black"/>
            </a:endParaRPr>
          </a:p>
        </p:txBody>
      </p:sp>
      <p:pic>
        <p:nvPicPr>
          <p:cNvPr id="372" name="Google Shape;372;p44"/>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373" name="Google Shape;373;p44"/>
          <p:cNvSpPr txBox="1"/>
          <p:nvPr/>
        </p:nvSpPr>
        <p:spPr>
          <a:xfrm>
            <a:off x="144475" y="749925"/>
            <a:ext cx="4430700" cy="4291800"/>
          </a:xfrm>
          <a:prstGeom prst="rect">
            <a:avLst/>
          </a:prstGeom>
          <a:noFill/>
          <a:ln>
            <a:noFill/>
          </a:ln>
        </p:spPr>
        <p:txBody>
          <a:bodyPr spcFirstLastPara="1" wrap="square" lIns="91425" tIns="91425" rIns="91425" bIns="91425" anchor="t" anchorCtr="0">
            <a:noAutofit/>
          </a:bodyPr>
          <a:lstStyle/>
          <a:p>
            <a:pPr marL="457200" lvl="0" indent="-330200" algn="just" rtl="0">
              <a:lnSpc>
                <a:spcPct val="115000"/>
              </a:lnSpc>
              <a:spcBef>
                <a:spcPts val="0"/>
              </a:spcBef>
              <a:spcAft>
                <a:spcPts val="0"/>
              </a:spcAft>
              <a:buSzPts val="1600"/>
              <a:buFont typeface="Helvetica Neue"/>
              <a:buChar char="●"/>
            </a:pPr>
            <a:r>
              <a:rPr lang="en" sz="1600">
                <a:solidFill>
                  <a:schemeClr val="dk2"/>
                </a:solidFill>
                <a:latin typeface="Helvetica Neue"/>
                <a:ea typeface="Helvetica Neue"/>
                <a:cs typeface="Helvetica Neue"/>
                <a:sym typeface="Helvetica Neue"/>
              </a:rPr>
              <a:t>Kementerian BUMN membentuk tim lintas BUMN melalui koordinasi dengan BNPB untuk bergerak cepat membantu korban banjir di beberapa titik wilayah Jabodetabek. Tim penanganan banjir tersebut terdiri dari 4 sampai 7 perusahaan BUMN yang ikut membantu.</a:t>
            </a:r>
            <a:endParaRPr sz="1600">
              <a:solidFill>
                <a:schemeClr val="dk2"/>
              </a:solidFill>
              <a:latin typeface="Helvetica Neue"/>
              <a:ea typeface="Helvetica Neue"/>
              <a:cs typeface="Helvetica Neue"/>
              <a:sym typeface="Helvetica Neue"/>
            </a:endParaRPr>
          </a:p>
          <a:p>
            <a:pPr marL="457200" lvl="0" indent="-330200" algn="just" rtl="0">
              <a:lnSpc>
                <a:spcPct val="115000"/>
              </a:lnSpc>
              <a:spcBef>
                <a:spcPts val="0"/>
              </a:spcBef>
              <a:spcAft>
                <a:spcPts val="0"/>
              </a:spcAft>
              <a:buClr>
                <a:schemeClr val="dk2"/>
              </a:buClr>
              <a:buSzPts val="1600"/>
              <a:buFont typeface="Helvetica Neue"/>
              <a:buChar char="●"/>
            </a:pPr>
            <a:r>
              <a:rPr lang="en" sz="1600">
                <a:solidFill>
                  <a:schemeClr val="dk2"/>
                </a:solidFill>
                <a:latin typeface="Helvetica Neue"/>
                <a:ea typeface="Helvetica Neue"/>
                <a:cs typeface="Helvetica Neue"/>
                <a:sym typeface="Helvetica Neue"/>
              </a:rPr>
              <a:t>BUMN menyerahkan bantuan mulai dari logistik hingga alat-alat kesehatan. Hal ini sesuai dengan arahan Presiden agar dapat berkoordinasi aktif dalam penyelamatan warga masyarakat. </a:t>
            </a:r>
            <a:endParaRPr sz="1600">
              <a:solidFill>
                <a:schemeClr val="dk2"/>
              </a:solidFill>
              <a:latin typeface="Helvetica Neue"/>
              <a:ea typeface="Helvetica Neue"/>
              <a:cs typeface="Helvetica Neue"/>
              <a:sym typeface="Helvetica Neue"/>
            </a:endParaRPr>
          </a:p>
          <a:p>
            <a:pPr marL="457200" lvl="0" indent="-330200" algn="just" rtl="0">
              <a:lnSpc>
                <a:spcPct val="115000"/>
              </a:lnSpc>
              <a:spcBef>
                <a:spcPts val="0"/>
              </a:spcBef>
              <a:spcAft>
                <a:spcPts val="0"/>
              </a:spcAft>
              <a:buClr>
                <a:schemeClr val="dk2"/>
              </a:buClr>
              <a:buSzPts val="1600"/>
              <a:buFont typeface="Helvetica Neue"/>
              <a:buChar char="●"/>
            </a:pPr>
            <a:r>
              <a:rPr lang="en" sz="1600">
                <a:solidFill>
                  <a:schemeClr val="dk2"/>
                </a:solidFill>
                <a:latin typeface="Helvetica Neue"/>
                <a:ea typeface="Helvetica Neue"/>
                <a:cs typeface="Helvetica Neue"/>
                <a:sym typeface="Helvetica Neue"/>
              </a:rPr>
              <a:t>Sejak 2 Januari 2019 Kementerian BUMN telah menempatkan pada titik-titik di pos yang sudah ditetapkan oleh BNPB.</a:t>
            </a:r>
            <a:endParaRPr sz="1600">
              <a:solidFill>
                <a:schemeClr val="dk2"/>
              </a:solidFill>
              <a:latin typeface="Helvetica Neue"/>
              <a:ea typeface="Helvetica Neue"/>
              <a:cs typeface="Helvetica Neue"/>
              <a:sym typeface="Helvetica Neue"/>
            </a:endParaRPr>
          </a:p>
        </p:txBody>
      </p:sp>
      <p:pic>
        <p:nvPicPr>
          <p:cNvPr id="374" name="Google Shape;374;p44"/>
          <p:cNvPicPr preferRelativeResize="0"/>
          <p:nvPr/>
        </p:nvPicPr>
        <p:blipFill>
          <a:blip r:embed="rId4">
            <a:alphaModFix/>
          </a:blip>
          <a:stretch>
            <a:fillRect/>
          </a:stretch>
        </p:blipFill>
        <p:spPr>
          <a:xfrm>
            <a:off x="4990051" y="2467500"/>
            <a:ext cx="4153949" cy="2574225"/>
          </a:xfrm>
          <a:prstGeom prst="rect">
            <a:avLst/>
          </a:prstGeom>
          <a:noFill/>
          <a:ln>
            <a:noFill/>
          </a:ln>
        </p:spPr>
      </p:pic>
      <p:pic>
        <p:nvPicPr>
          <p:cNvPr id="375" name="Google Shape;375;p44"/>
          <p:cNvPicPr preferRelativeResize="0"/>
          <p:nvPr/>
        </p:nvPicPr>
        <p:blipFill rotWithShape="1">
          <a:blip r:embed="rId5">
            <a:alphaModFix/>
          </a:blip>
          <a:srcRect t="3316" b="30881"/>
          <a:stretch/>
        </p:blipFill>
        <p:spPr>
          <a:xfrm>
            <a:off x="4990050" y="0"/>
            <a:ext cx="4153950" cy="2044576"/>
          </a:xfrm>
          <a:prstGeom prst="rect">
            <a:avLst/>
          </a:prstGeom>
          <a:noFill/>
          <a:ln>
            <a:noFill/>
          </a:ln>
        </p:spPr>
      </p:pic>
      <p:pic>
        <p:nvPicPr>
          <p:cNvPr id="376" name="Google Shape;376;p44"/>
          <p:cNvPicPr preferRelativeResize="0"/>
          <p:nvPr/>
        </p:nvPicPr>
        <p:blipFill rotWithShape="1">
          <a:blip r:embed="rId5">
            <a:alphaModFix/>
          </a:blip>
          <a:srcRect t="88971"/>
          <a:stretch/>
        </p:blipFill>
        <p:spPr>
          <a:xfrm>
            <a:off x="4990050" y="2044150"/>
            <a:ext cx="4153950" cy="342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5"/>
          <p:cNvPicPr preferRelativeResize="0"/>
          <p:nvPr/>
        </p:nvPicPr>
        <p:blipFill>
          <a:blip r:embed="rId3">
            <a:alphaModFix/>
          </a:blip>
          <a:stretch>
            <a:fillRect/>
          </a:stretch>
        </p:blipFill>
        <p:spPr>
          <a:xfrm>
            <a:off x="-100" y="278933"/>
            <a:ext cx="4751049" cy="2669842"/>
          </a:xfrm>
          <a:prstGeom prst="rect">
            <a:avLst/>
          </a:prstGeom>
          <a:noFill/>
          <a:ln>
            <a:noFill/>
          </a:ln>
        </p:spPr>
      </p:pic>
      <p:sp>
        <p:nvSpPr>
          <p:cNvPr id="382" name="Google Shape;382;p45"/>
          <p:cNvSpPr/>
          <p:nvPr/>
        </p:nvSpPr>
        <p:spPr>
          <a:xfrm>
            <a:off x="-100" y="-27550"/>
            <a:ext cx="9144000" cy="510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Gelar Pasukan dan Alat</a:t>
            </a:r>
            <a:endParaRPr sz="3000">
              <a:solidFill>
                <a:srgbClr val="FFFFFF"/>
              </a:solidFill>
              <a:latin typeface="Lato Black"/>
              <a:ea typeface="Lato Black"/>
              <a:cs typeface="Lato Black"/>
              <a:sym typeface="Lato Black"/>
            </a:endParaRPr>
          </a:p>
        </p:txBody>
      </p:sp>
      <p:pic>
        <p:nvPicPr>
          <p:cNvPr id="383" name="Google Shape;383;p45"/>
          <p:cNvPicPr preferRelativeResize="0"/>
          <p:nvPr/>
        </p:nvPicPr>
        <p:blipFill>
          <a:blip r:embed="rId4">
            <a:alphaModFix/>
          </a:blip>
          <a:stretch>
            <a:fillRect/>
          </a:stretch>
        </p:blipFill>
        <p:spPr>
          <a:xfrm>
            <a:off x="140000" y="-9500"/>
            <a:ext cx="352477" cy="473900"/>
          </a:xfrm>
          <a:prstGeom prst="rect">
            <a:avLst/>
          </a:prstGeom>
          <a:noFill/>
          <a:ln>
            <a:noFill/>
          </a:ln>
        </p:spPr>
      </p:pic>
      <p:pic>
        <p:nvPicPr>
          <p:cNvPr id="384" name="Google Shape;384;p45"/>
          <p:cNvPicPr preferRelativeResize="0"/>
          <p:nvPr/>
        </p:nvPicPr>
        <p:blipFill>
          <a:blip r:embed="rId5">
            <a:alphaModFix/>
          </a:blip>
          <a:stretch>
            <a:fillRect/>
          </a:stretch>
        </p:blipFill>
        <p:spPr>
          <a:xfrm>
            <a:off x="9392600" y="-2715900"/>
            <a:ext cx="3008076" cy="2256039"/>
          </a:xfrm>
          <a:prstGeom prst="rect">
            <a:avLst/>
          </a:prstGeom>
          <a:noFill/>
          <a:ln>
            <a:noFill/>
          </a:ln>
        </p:spPr>
      </p:pic>
      <p:graphicFrame>
        <p:nvGraphicFramePr>
          <p:cNvPr id="385" name="Google Shape;385;p45"/>
          <p:cNvGraphicFramePr/>
          <p:nvPr/>
        </p:nvGraphicFramePr>
        <p:xfrm>
          <a:off x="6889100" y="482450"/>
          <a:ext cx="3000000" cy="3000000"/>
        </p:xfrm>
        <a:graphic>
          <a:graphicData uri="http://schemas.openxmlformats.org/drawingml/2006/table">
            <a:tbl>
              <a:tblPr>
                <a:noFill/>
                <a:tableStyleId>{4DBA2F5D-62B1-4D23-BEE0-821DCB2F3EB3}</a:tableStyleId>
              </a:tblPr>
              <a:tblGrid>
                <a:gridCol w="1334500">
                  <a:extLst>
                    <a:ext uri="{9D8B030D-6E8A-4147-A177-3AD203B41FA5}">
                      <a16:colId xmlns:a16="http://schemas.microsoft.com/office/drawing/2014/main" xmlns="" val="20000"/>
                    </a:ext>
                  </a:extLst>
                </a:gridCol>
                <a:gridCol w="920400">
                  <a:extLst>
                    <a:ext uri="{9D8B030D-6E8A-4147-A177-3AD203B41FA5}">
                      <a16:colId xmlns:a16="http://schemas.microsoft.com/office/drawing/2014/main" xmlns="" val="20001"/>
                    </a:ext>
                  </a:extLst>
                </a:gridCol>
              </a:tblGrid>
              <a:tr h="300225">
                <a:tc>
                  <a:txBody>
                    <a:bodyPr/>
                    <a:lstStyle/>
                    <a:p>
                      <a:pPr marL="0" lvl="0" indent="0" algn="ctr" rtl="0">
                        <a:spcBef>
                          <a:spcPts val="0"/>
                        </a:spcBef>
                        <a:spcAft>
                          <a:spcPts val="0"/>
                        </a:spcAft>
                        <a:buNone/>
                      </a:pPr>
                      <a:r>
                        <a:rPr lang="en" b="1"/>
                        <a:t>Material</a:t>
                      </a:r>
                      <a:endParaRPr b="1"/>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Jumlah</a:t>
                      </a:r>
                      <a:endParaRPr b="1"/>
                    </a:p>
                  </a:txBody>
                  <a:tcPr marL="91425" marR="9142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0"/>
                  </a:ext>
                </a:extLst>
              </a:tr>
              <a:tr h="272550">
                <a:tc>
                  <a:txBody>
                    <a:bodyPr/>
                    <a:lstStyle/>
                    <a:p>
                      <a:pPr marL="0" lvl="0" indent="0" algn="l" rtl="0">
                        <a:spcBef>
                          <a:spcPts val="0"/>
                        </a:spcBef>
                        <a:spcAft>
                          <a:spcPts val="0"/>
                        </a:spcAft>
                        <a:buNone/>
                      </a:pPr>
                      <a:r>
                        <a:rPr lang="en" sz="1200"/>
                        <a:t>Truk</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181</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1"/>
                  </a:ext>
                </a:extLst>
              </a:tr>
              <a:tr h="272550">
                <a:tc>
                  <a:txBody>
                    <a:bodyPr/>
                    <a:lstStyle/>
                    <a:p>
                      <a:pPr marL="0" lvl="0" indent="0" algn="l" rtl="0">
                        <a:spcBef>
                          <a:spcPts val="0"/>
                        </a:spcBef>
                        <a:spcAft>
                          <a:spcPts val="0"/>
                        </a:spcAft>
                        <a:buNone/>
                      </a:pPr>
                      <a:r>
                        <a:rPr lang="en" sz="1200"/>
                        <a:t>Pelampung</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431</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2"/>
                  </a:ext>
                </a:extLst>
              </a:tr>
              <a:tr h="272550">
                <a:tc>
                  <a:txBody>
                    <a:bodyPr/>
                    <a:lstStyle/>
                    <a:p>
                      <a:pPr marL="0" lvl="0" indent="0" algn="l" rtl="0">
                        <a:spcBef>
                          <a:spcPts val="0"/>
                        </a:spcBef>
                        <a:spcAft>
                          <a:spcPts val="0"/>
                        </a:spcAft>
                        <a:buNone/>
                      </a:pPr>
                      <a:r>
                        <a:rPr lang="en" sz="1200"/>
                        <a:t>Tali Tubuh</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100</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3"/>
                  </a:ext>
                </a:extLst>
              </a:tr>
              <a:tr h="272550">
                <a:tc>
                  <a:txBody>
                    <a:bodyPr/>
                    <a:lstStyle/>
                    <a:p>
                      <a:pPr marL="0" lvl="0" indent="0" algn="l" rtl="0">
                        <a:spcBef>
                          <a:spcPts val="0"/>
                        </a:spcBef>
                        <a:spcAft>
                          <a:spcPts val="0"/>
                        </a:spcAft>
                        <a:buNone/>
                      </a:pPr>
                      <a:r>
                        <a:rPr lang="en" sz="1200"/>
                        <a:t>LCR</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70</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4"/>
                  </a:ext>
                </a:extLst>
              </a:tr>
              <a:tr h="272550">
                <a:tc>
                  <a:txBody>
                    <a:bodyPr/>
                    <a:lstStyle/>
                    <a:p>
                      <a:pPr marL="0" lvl="0" indent="0" algn="l" rtl="0">
                        <a:spcBef>
                          <a:spcPts val="0"/>
                        </a:spcBef>
                        <a:spcAft>
                          <a:spcPts val="0"/>
                        </a:spcAft>
                        <a:buNone/>
                      </a:pPr>
                      <a:r>
                        <a:rPr lang="en" sz="1200"/>
                        <a:t>Jas Hujan</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91</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5"/>
                  </a:ext>
                </a:extLst>
              </a:tr>
              <a:tr h="272550">
                <a:tc>
                  <a:txBody>
                    <a:bodyPr/>
                    <a:lstStyle/>
                    <a:p>
                      <a:pPr marL="0" lvl="0" indent="0" algn="l" rtl="0">
                        <a:spcBef>
                          <a:spcPts val="0"/>
                        </a:spcBef>
                        <a:spcAft>
                          <a:spcPts val="0"/>
                        </a:spcAft>
                        <a:buNone/>
                      </a:pPr>
                      <a:r>
                        <a:rPr lang="en" sz="1200"/>
                        <a:t>Gelung Tali</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4</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6"/>
                  </a:ext>
                </a:extLst>
              </a:tr>
              <a:tr h="272550">
                <a:tc>
                  <a:txBody>
                    <a:bodyPr/>
                    <a:lstStyle/>
                    <a:p>
                      <a:pPr marL="0" lvl="0" indent="0" algn="l" rtl="0">
                        <a:spcBef>
                          <a:spcPts val="0"/>
                        </a:spcBef>
                        <a:spcAft>
                          <a:spcPts val="0"/>
                        </a:spcAft>
                        <a:buNone/>
                      </a:pPr>
                      <a:r>
                        <a:rPr lang="en" sz="1200"/>
                        <a:t>Ban</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2</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7"/>
                  </a:ext>
                </a:extLst>
              </a:tr>
              <a:tr h="272550">
                <a:tc>
                  <a:txBody>
                    <a:bodyPr/>
                    <a:lstStyle/>
                    <a:p>
                      <a:pPr marL="0" lvl="0" indent="0" algn="l" rtl="0">
                        <a:spcBef>
                          <a:spcPts val="0"/>
                        </a:spcBef>
                        <a:spcAft>
                          <a:spcPts val="0"/>
                        </a:spcAft>
                        <a:buNone/>
                      </a:pPr>
                      <a:r>
                        <a:rPr lang="en" sz="1200"/>
                        <a:t>Tenda</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56</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8"/>
                  </a:ext>
                </a:extLst>
              </a:tr>
              <a:tr h="272550">
                <a:tc>
                  <a:txBody>
                    <a:bodyPr/>
                    <a:lstStyle/>
                    <a:p>
                      <a:pPr marL="0" lvl="0" indent="0" algn="l" rtl="0">
                        <a:spcBef>
                          <a:spcPts val="0"/>
                        </a:spcBef>
                        <a:spcAft>
                          <a:spcPts val="0"/>
                        </a:spcAft>
                        <a:buNone/>
                      </a:pPr>
                      <a:r>
                        <a:rPr lang="en" sz="1200"/>
                        <a:t>Set Aldurlap</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8</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9"/>
                  </a:ext>
                </a:extLst>
              </a:tr>
              <a:tr h="272550">
                <a:tc>
                  <a:txBody>
                    <a:bodyPr/>
                    <a:lstStyle/>
                    <a:p>
                      <a:pPr marL="0" lvl="0" indent="0" algn="l" rtl="0">
                        <a:spcBef>
                          <a:spcPts val="0"/>
                        </a:spcBef>
                        <a:spcAft>
                          <a:spcPts val="0"/>
                        </a:spcAft>
                        <a:buNone/>
                      </a:pPr>
                      <a:r>
                        <a:rPr lang="en" sz="1200"/>
                        <a:t>Unit Ran</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26</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0"/>
                  </a:ext>
                </a:extLst>
              </a:tr>
              <a:tr h="272550">
                <a:tc>
                  <a:txBody>
                    <a:bodyPr/>
                    <a:lstStyle/>
                    <a:p>
                      <a:pPr marL="0" lvl="0" indent="0" algn="l" rtl="0">
                        <a:spcBef>
                          <a:spcPts val="0"/>
                        </a:spcBef>
                        <a:spcAft>
                          <a:spcPts val="0"/>
                        </a:spcAft>
                        <a:buNone/>
                      </a:pPr>
                      <a:r>
                        <a:rPr lang="en" sz="1200"/>
                        <a:t>Perahu Karet</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7</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1"/>
                  </a:ext>
                </a:extLst>
              </a:tr>
              <a:tr h="272550">
                <a:tc>
                  <a:txBody>
                    <a:bodyPr/>
                    <a:lstStyle/>
                    <a:p>
                      <a:pPr marL="0" lvl="0" indent="0" algn="l" rtl="0">
                        <a:spcBef>
                          <a:spcPts val="0"/>
                        </a:spcBef>
                        <a:spcAft>
                          <a:spcPts val="0"/>
                        </a:spcAft>
                        <a:buNone/>
                      </a:pPr>
                      <a:r>
                        <a:rPr lang="en" sz="1200"/>
                        <a:t>PK dan Mopel</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55</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2"/>
                  </a:ext>
                </a:extLst>
              </a:tr>
              <a:tr h="272550">
                <a:tc>
                  <a:txBody>
                    <a:bodyPr/>
                    <a:lstStyle/>
                    <a:p>
                      <a:pPr marL="0" lvl="0" indent="0" algn="l" rtl="0">
                        <a:spcBef>
                          <a:spcPts val="0"/>
                        </a:spcBef>
                        <a:spcAft>
                          <a:spcPts val="0"/>
                        </a:spcAft>
                        <a:buNone/>
                      </a:pPr>
                      <a:r>
                        <a:rPr lang="en" sz="1200"/>
                        <a:t>Ambulance</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11</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3"/>
                  </a:ext>
                </a:extLst>
              </a:tr>
              <a:tr h="272550">
                <a:tc>
                  <a:txBody>
                    <a:bodyPr/>
                    <a:lstStyle/>
                    <a:p>
                      <a:pPr marL="0" lvl="0" indent="0" algn="l" rtl="0">
                        <a:spcBef>
                          <a:spcPts val="0"/>
                        </a:spcBef>
                        <a:spcAft>
                          <a:spcPts val="0"/>
                        </a:spcAft>
                        <a:buNone/>
                      </a:pPr>
                      <a:r>
                        <a:rPr lang="en" sz="1200"/>
                        <a:t>Ganila</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2</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4"/>
                  </a:ext>
                </a:extLst>
              </a:tr>
              <a:tr h="272550">
                <a:tc>
                  <a:txBody>
                    <a:bodyPr/>
                    <a:lstStyle/>
                    <a:p>
                      <a:pPr marL="0" lvl="0" indent="0" algn="l" rtl="0">
                        <a:spcBef>
                          <a:spcPts val="0"/>
                        </a:spcBef>
                        <a:spcAft>
                          <a:spcPts val="0"/>
                        </a:spcAft>
                        <a:buNone/>
                      </a:pPr>
                      <a:r>
                        <a:rPr lang="en" sz="1200"/>
                        <a:t>Rumkitlap</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4</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5"/>
                  </a:ext>
                </a:extLst>
              </a:tr>
              <a:tr h="272550">
                <a:tc>
                  <a:txBody>
                    <a:bodyPr/>
                    <a:lstStyle/>
                    <a:p>
                      <a:pPr marL="0" lvl="0" indent="0" algn="l" rtl="0">
                        <a:spcBef>
                          <a:spcPts val="0"/>
                        </a:spcBef>
                        <a:spcAft>
                          <a:spcPts val="0"/>
                        </a:spcAft>
                        <a:buNone/>
                      </a:pPr>
                      <a:r>
                        <a:rPr lang="en" sz="1200"/>
                        <a:t>Swimvest</a:t>
                      </a:r>
                      <a:endParaRPr sz="1200"/>
                    </a:p>
                  </a:txBody>
                  <a:tcPr marL="91425" marR="91425" marT="457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sz="1200"/>
                        <a:t>1146</a:t>
                      </a:r>
                      <a:endParaRPr sz="1200"/>
                    </a:p>
                  </a:txBody>
                  <a:tcPr marL="91425" marR="9142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16"/>
                  </a:ext>
                </a:extLst>
              </a:tr>
            </a:tbl>
          </a:graphicData>
        </a:graphic>
      </p:graphicFrame>
      <p:graphicFrame>
        <p:nvGraphicFramePr>
          <p:cNvPr id="386" name="Google Shape;386;p45"/>
          <p:cNvGraphicFramePr/>
          <p:nvPr/>
        </p:nvGraphicFramePr>
        <p:xfrm>
          <a:off x="4750938" y="498125"/>
          <a:ext cx="3000000" cy="3000000"/>
        </p:xfrm>
        <a:graphic>
          <a:graphicData uri="http://schemas.openxmlformats.org/drawingml/2006/table">
            <a:tbl>
              <a:tblPr>
                <a:noFill/>
                <a:tableStyleId>{4DBA2F5D-62B1-4D23-BEE0-821DCB2F3EB3}</a:tableStyleId>
              </a:tblPr>
              <a:tblGrid>
                <a:gridCol w="1068125">
                  <a:extLst>
                    <a:ext uri="{9D8B030D-6E8A-4147-A177-3AD203B41FA5}">
                      <a16:colId xmlns:a16="http://schemas.microsoft.com/office/drawing/2014/main" xmlns="" val="20000"/>
                    </a:ext>
                  </a:extLst>
                </a:gridCol>
                <a:gridCol w="1068125">
                  <a:extLst>
                    <a:ext uri="{9D8B030D-6E8A-4147-A177-3AD203B41FA5}">
                      <a16:colId xmlns:a16="http://schemas.microsoft.com/office/drawing/2014/main" xmlns="" val="20001"/>
                    </a:ext>
                  </a:extLst>
                </a:gridCol>
              </a:tblGrid>
              <a:tr h="0">
                <a:tc>
                  <a:txBody>
                    <a:bodyPr/>
                    <a:lstStyle/>
                    <a:p>
                      <a:pPr marL="0" lvl="0" indent="0" algn="ctr" rtl="0">
                        <a:spcBef>
                          <a:spcPts val="0"/>
                        </a:spcBef>
                        <a:spcAft>
                          <a:spcPts val="0"/>
                        </a:spcAft>
                        <a:buNone/>
                      </a:pPr>
                      <a:r>
                        <a:rPr lang="en" b="1"/>
                        <a:t>Personel</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Jumlah</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0"/>
                  </a:ext>
                </a:extLst>
              </a:tr>
              <a:tr h="0">
                <a:tc>
                  <a:txBody>
                    <a:bodyPr/>
                    <a:lstStyle/>
                    <a:p>
                      <a:pPr marL="0" lvl="0" indent="0" algn="l" rtl="0">
                        <a:spcBef>
                          <a:spcPts val="0"/>
                        </a:spcBef>
                        <a:spcAft>
                          <a:spcPts val="0"/>
                        </a:spcAft>
                        <a:buNone/>
                      </a:pPr>
                      <a:r>
                        <a:rPr lang="en"/>
                        <a:t>Insert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t>1.432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1"/>
                  </a:ext>
                </a:extLst>
              </a:tr>
              <a:tr h="0">
                <a:tc>
                  <a:txBody>
                    <a:bodyPr/>
                    <a:lstStyle/>
                    <a:p>
                      <a:pPr marL="0" lvl="0" indent="0" algn="l" rtl="0">
                        <a:spcBef>
                          <a:spcPts val="0"/>
                        </a:spcBef>
                        <a:spcAft>
                          <a:spcPts val="0"/>
                        </a:spcAft>
                        <a:buNone/>
                      </a:pPr>
                      <a:r>
                        <a:rPr lang="en"/>
                        <a:t>Standby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t>9.044</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2"/>
                  </a:ext>
                </a:extLst>
              </a:tr>
              <a:tr h="0">
                <a:tc>
                  <a:txBody>
                    <a:bodyPr/>
                    <a:lstStyle/>
                    <a:p>
                      <a:pPr marL="0" lvl="0" indent="0" algn="l" rtl="0">
                        <a:spcBef>
                          <a:spcPts val="0"/>
                        </a:spcBef>
                        <a:spcAft>
                          <a:spcPts val="0"/>
                        </a:spcAft>
                        <a:buNone/>
                      </a:pPr>
                      <a:r>
                        <a:rPr lang="en" b="1"/>
                        <a:t>Total</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b="1"/>
                        <a:t>10.476</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xmlns="" val="10003"/>
                  </a:ext>
                </a:extLst>
              </a:tr>
            </a:tbl>
          </a:graphicData>
        </a:graphic>
      </p:graphicFrame>
      <p:pic>
        <p:nvPicPr>
          <p:cNvPr id="387" name="Google Shape;387;p45"/>
          <p:cNvPicPr preferRelativeResize="0"/>
          <p:nvPr/>
        </p:nvPicPr>
        <p:blipFill>
          <a:blip r:embed="rId6">
            <a:alphaModFix/>
          </a:blip>
          <a:stretch>
            <a:fillRect/>
          </a:stretch>
        </p:blipFill>
        <p:spPr>
          <a:xfrm>
            <a:off x="0" y="2937450"/>
            <a:ext cx="3933095" cy="2206050"/>
          </a:xfrm>
          <a:prstGeom prst="rect">
            <a:avLst/>
          </a:prstGeom>
          <a:noFill/>
          <a:ln>
            <a:noFill/>
          </a:ln>
        </p:spPr>
      </p:pic>
      <p:pic>
        <p:nvPicPr>
          <p:cNvPr id="388" name="Google Shape;388;p45"/>
          <p:cNvPicPr preferRelativeResize="0"/>
          <p:nvPr/>
        </p:nvPicPr>
        <p:blipFill rotWithShape="1">
          <a:blip r:embed="rId7">
            <a:alphaModFix/>
          </a:blip>
          <a:srcRect l="18051" t="22458" r="13595" b="14704"/>
          <a:stretch/>
        </p:blipFill>
        <p:spPr>
          <a:xfrm>
            <a:off x="2615020" y="2197700"/>
            <a:ext cx="4272180" cy="29457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6"/>
          <p:cNvSpPr txBox="1"/>
          <p:nvPr/>
        </p:nvSpPr>
        <p:spPr>
          <a:xfrm>
            <a:off x="0" y="817050"/>
            <a:ext cx="3933900" cy="3543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2"/>
              </a:buClr>
              <a:buSzPts val="1100"/>
              <a:buFont typeface="Arial"/>
              <a:buNone/>
            </a:pPr>
            <a:r>
              <a:rPr lang="en" b="1">
                <a:latin typeface="Helvetica Neue"/>
                <a:ea typeface="Helvetica Neue"/>
                <a:cs typeface="Helvetica Neue"/>
                <a:sym typeface="Helvetica Neue"/>
              </a:rPr>
              <a:t>Kontak BPBD aktif</a:t>
            </a:r>
            <a:r>
              <a:rPr lang="en">
                <a:latin typeface="Helvetica Neue"/>
                <a:ea typeface="Helvetica Neue"/>
                <a:cs typeface="Helvetica Neue"/>
                <a:sym typeface="Helvetica Neue"/>
              </a:rPr>
              <a:t>,</a:t>
            </a:r>
            <a:r>
              <a:rPr lang="en" sz="1200">
                <a:latin typeface="Helvetica Neue"/>
                <a:ea typeface="Helvetica Neue"/>
                <a:cs typeface="Helvetica Neue"/>
                <a:sym typeface="Helvetica Neue"/>
              </a:rPr>
              <a:t> </a:t>
            </a:r>
            <a:r>
              <a:rPr lang="en" b="1">
                <a:latin typeface="Helvetica Neue"/>
                <a:ea typeface="Helvetica Neue"/>
                <a:cs typeface="Helvetica Neue"/>
                <a:sym typeface="Helvetica Neue"/>
              </a:rPr>
              <a:t>Banjir Jabodetabek 1 Januari 2020</a:t>
            </a:r>
            <a:endParaRPr b="1">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1. </a:t>
            </a:r>
            <a:r>
              <a:rPr lang="en" sz="1200" b="1">
                <a:latin typeface="Helvetica Neue"/>
                <a:ea typeface="Helvetica Neue"/>
                <a:cs typeface="Helvetica Neue"/>
                <a:sym typeface="Helvetica Neue"/>
              </a:rPr>
              <a:t>Kota Bekasi :</a:t>
            </a:r>
            <a:r>
              <a:rPr lang="en" sz="1200">
                <a:latin typeface="Helvetica Neue"/>
                <a:ea typeface="Helvetica Neue"/>
                <a:cs typeface="Helvetica Neue"/>
                <a:sym typeface="Helvetica Neue"/>
              </a:rPr>
              <a:t> 08128400102</a:t>
            </a:r>
            <a:endParaRPr sz="1200">
              <a:latin typeface="Helvetica Neue"/>
              <a:ea typeface="Helvetica Neue"/>
              <a:cs typeface="Helvetica Neue"/>
              <a:sym typeface="Helvetica Neue"/>
            </a:endParaRPr>
          </a:p>
          <a:p>
            <a:pPr marL="62865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(Pak Edy, Kasi RR BPBD Kota Bekasi)</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2. </a:t>
            </a:r>
            <a:r>
              <a:rPr lang="en" sz="1200" b="1">
                <a:latin typeface="Helvetica Neue"/>
                <a:ea typeface="Helvetica Neue"/>
                <a:cs typeface="Helvetica Neue"/>
                <a:sym typeface="Helvetica Neue"/>
              </a:rPr>
              <a:t>Kab Bogor :</a:t>
            </a:r>
            <a:r>
              <a:rPr lang="en" sz="1200">
                <a:latin typeface="Helvetica Neue"/>
                <a:ea typeface="Helvetica Neue"/>
                <a:cs typeface="Helvetica Neue"/>
                <a:sym typeface="Helvetica Neue"/>
              </a:rPr>
              <a:t> 081210109002</a:t>
            </a:r>
            <a:endParaRPr sz="1200">
              <a:latin typeface="Helvetica Neue"/>
              <a:ea typeface="Helvetica Neue"/>
              <a:cs typeface="Helvetica Neue"/>
              <a:sym typeface="Helvetica Neue"/>
            </a:endParaRPr>
          </a:p>
          <a:p>
            <a:pPr marL="62865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(Call Center Pusdalops BPBD Kab Bogor)</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3. </a:t>
            </a:r>
            <a:r>
              <a:rPr lang="en" sz="1200" b="1">
                <a:latin typeface="Helvetica Neue"/>
                <a:ea typeface="Helvetica Neue"/>
                <a:cs typeface="Helvetica Neue"/>
                <a:sym typeface="Helvetica Neue"/>
              </a:rPr>
              <a:t>Kab Bekasi :</a:t>
            </a:r>
            <a:r>
              <a:rPr lang="en" sz="1200">
                <a:latin typeface="Helvetica Neue"/>
                <a:ea typeface="Helvetica Neue"/>
                <a:cs typeface="Helvetica Neue"/>
                <a:sym typeface="Helvetica Neue"/>
              </a:rPr>
              <a:t> 081219071900</a:t>
            </a:r>
            <a:endParaRPr sz="1200">
              <a:latin typeface="Helvetica Neue"/>
              <a:ea typeface="Helvetica Neue"/>
              <a:cs typeface="Helvetica Neue"/>
              <a:sym typeface="Helvetica Neue"/>
            </a:endParaRPr>
          </a:p>
          <a:p>
            <a:pPr marL="62865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(Call Center Pusdalops BPBD Kab Bekasi)</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4. </a:t>
            </a:r>
            <a:r>
              <a:rPr lang="en" sz="1200" b="1">
                <a:latin typeface="Helvetica Neue"/>
                <a:ea typeface="Helvetica Neue"/>
                <a:cs typeface="Helvetica Neue"/>
                <a:sym typeface="Helvetica Neue"/>
              </a:rPr>
              <a:t>Kota Tangerang Selatan : </a:t>
            </a:r>
            <a:r>
              <a:rPr lang="en" sz="1200">
                <a:latin typeface="Helvetica Neue"/>
                <a:ea typeface="Helvetica Neue"/>
                <a:cs typeface="Helvetica Neue"/>
                <a:sym typeface="Helvetica Neue"/>
              </a:rPr>
              <a:t>0813101166736</a:t>
            </a:r>
            <a:endParaRPr sz="1200">
              <a:latin typeface="Helvetica Neue"/>
              <a:ea typeface="Helvetica Neue"/>
              <a:cs typeface="Helvetica Neue"/>
              <a:sym typeface="Helvetica Neue"/>
            </a:endParaRPr>
          </a:p>
          <a:p>
            <a:pPr marL="457200" lvl="0" indent="17145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(Bambang, BPBD Kota Tangerang Selatan)</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5. </a:t>
            </a:r>
            <a:r>
              <a:rPr lang="en" sz="1200" b="1">
                <a:latin typeface="Helvetica Neue"/>
                <a:ea typeface="Helvetica Neue"/>
                <a:cs typeface="Helvetica Neue"/>
                <a:sym typeface="Helvetica Neue"/>
              </a:rPr>
              <a:t>Kab Tangerang :</a:t>
            </a:r>
            <a:r>
              <a:rPr lang="en" sz="1200">
                <a:latin typeface="Helvetica Neue"/>
                <a:ea typeface="Helvetica Neue"/>
                <a:cs typeface="Helvetica Neue"/>
                <a:sym typeface="Helvetica Neue"/>
              </a:rPr>
              <a:t> 08128101611</a:t>
            </a:r>
            <a:endParaRPr sz="1200">
              <a:latin typeface="Helvetica Neue"/>
              <a:ea typeface="Helvetica Neue"/>
              <a:cs typeface="Helvetica Neue"/>
              <a:sym typeface="Helvetica Neue"/>
            </a:endParaRPr>
          </a:p>
          <a:p>
            <a:pPr marL="62865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(Encep, Kasi Darurat BPBD Kab Tangerang)</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6. </a:t>
            </a:r>
            <a:r>
              <a:rPr lang="en" sz="1200" b="1">
                <a:latin typeface="Helvetica Neue"/>
                <a:ea typeface="Helvetica Neue"/>
                <a:cs typeface="Helvetica Neue"/>
                <a:sym typeface="Helvetica Neue"/>
              </a:rPr>
              <a:t>Kota Tangerang :</a:t>
            </a:r>
            <a:r>
              <a:rPr lang="en" sz="1200">
                <a:latin typeface="Helvetica Neue"/>
                <a:ea typeface="Helvetica Neue"/>
                <a:cs typeface="Helvetica Neue"/>
                <a:sym typeface="Helvetica Neue"/>
              </a:rPr>
              <a:t> 087774740858</a:t>
            </a:r>
            <a:endParaRPr sz="1200">
              <a:latin typeface="Helvetica Neue"/>
              <a:ea typeface="Helvetica Neue"/>
              <a:cs typeface="Helvetica Neue"/>
              <a:sym typeface="Helvetica Neue"/>
            </a:endParaRPr>
          </a:p>
          <a:p>
            <a:pPr marL="457200" lvl="0" indent="17145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(Reza, staf Pusdalops Kota Tangerang)</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200">
              <a:latin typeface="Helvetica Neue"/>
              <a:ea typeface="Helvetica Neue"/>
              <a:cs typeface="Helvetica Neue"/>
              <a:sym typeface="Helvetica Neue"/>
            </a:endParaRPr>
          </a:p>
        </p:txBody>
      </p:sp>
      <p:sp>
        <p:nvSpPr>
          <p:cNvPr id="394" name="Google Shape;394;p46"/>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Nomor Darurat Bencana</a:t>
            </a:r>
            <a:endParaRPr sz="3000">
              <a:solidFill>
                <a:srgbClr val="FFFFFF"/>
              </a:solidFill>
              <a:latin typeface="Lato Black"/>
              <a:ea typeface="Lato Black"/>
              <a:cs typeface="Lato Black"/>
              <a:sym typeface="Lato Black"/>
            </a:endParaRPr>
          </a:p>
        </p:txBody>
      </p:sp>
      <p:pic>
        <p:nvPicPr>
          <p:cNvPr id="395" name="Google Shape;395;p46"/>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396" name="Google Shape;396;p46"/>
          <p:cNvSpPr txBox="1"/>
          <p:nvPr/>
        </p:nvSpPr>
        <p:spPr>
          <a:xfrm>
            <a:off x="3673800" y="817050"/>
            <a:ext cx="5412900" cy="3726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2"/>
              </a:buClr>
              <a:buSzPts val="1100"/>
              <a:buFont typeface="Arial"/>
              <a:buNone/>
            </a:pPr>
            <a:r>
              <a:rPr lang="en" b="1">
                <a:latin typeface="Helvetica Neue"/>
                <a:ea typeface="Helvetica Neue"/>
                <a:cs typeface="Helvetica Neue"/>
                <a:sym typeface="Helvetica Neue"/>
              </a:rPr>
              <a:t>Bantuan evakuasi:</a:t>
            </a:r>
            <a:endParaRPr b="1">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b="1">
                <a:latin typeface="Helvetica Neue"/>
                <a:ea typeface="Helvetica Neue"/>
                <a:cs typeface="Helvetica Neue"/>
                <a:sym typeface="Helvetica Neue"/>
              </a:rPr>
              <a:t>Basarnas : 115</a:t>
            </a:r>
            <a:endParaRPr sz="1200" b="1">
              <a:latin typeface="Helvetica Neue"/>
              <a:ea typeface="Helvetica Neue"/>
              <a:cs typeface="Helvetica Neue"/>
              <a:sym typeface="Helvetica Neue"/>
            </a:endParaRPr>
          </a:p>
          <a:p>
            <a:pPr marL="457200" lvl="0" indent="0" algn="l" rtl="0">
              <a:lnSpc>
                <a:spcPct val="115000"/>
              </a:lnSpc>
              <a:spcBef>
                <a:spcPts val="0"/>
              </a:spcBef>
              <a:spcAft>
                <a:spcPts val="0"/>
              </a:spcAft>
              <a:buNone/>
            </a:pPr>
            <a:r>
              <a:rPr lang="en" sz="1200" b="1">
                <a:latin typeface="Helvetica Neue"/>
                <a:ea typeface="Helvetica Neue"/>
                <a:cs typeface="Helvetica Neue"/>
                <a:sym typeface="Helvetica Neue"/>
              </a:rPr>
              <a:t>BPBD DKI Jakarta : 112</a:t>
            </a:r>
            <a:endParaRPr sz="1200" b="1">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Nomor Telepon Penting : 021 345 9444</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None/>
            </a:pPr>
            <a:r>
              <a:rPr lang="en" sz="1200">
                <a:latin typeface="Helvetica Neue"/>
                <a:ea typeface="Helvetica Neue"/>
                <a:cs typeface="Helvetica Neue"/>
                <a:sym typeface="Helvetica Neue"/>
              </a:rPr>
              <a:t>SMS center : 085880001949</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b="1">
                <a:latin typeface="Helvetica Neue"/>
                <a:ea typeface="Helvetica Neue"/>
                <a:cs typeface="Helvetica Neue"/>
                <a:sym typeface="Helvetica Neue"/>
              </a:rPr>
              <a:t>Posko Korban Banjir Pemerintah DKI :</a:t>
            </a:r>
            <a:endParaRPr b="1">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POSKO BANJIR GLOBAL RESCUE NETWORK/ARUS LIAR</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b="1">
                <a:latin typeface="Helvetica Neue"/>
                <a:ea typeface="Helvetica Neue"/>
                <a:cs typeface="Helvetica Neue"/>
                <a:sym typeface="Helvetica Neue"/>
              </a:rPr>
              <a:t>Telp : </a:t>
            </a:r>
            <a:r>
              <a:rPr lang="en" sz="1200">
                <a:latin typeface="Helvetica Neue"/>
                <a:ea typeface="Helvetica Neue"/>
                <a:cs typeface="Helvetica Neue"/>
                <a:sym typeface="Helvetica Neue"/>
              </a:rPr>
              <a:t>8355885, 99462699</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POSKO BANJIR PANGKALAN UDARA HALIM PERDANAKUSUMA</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b="1">
                <a:latin typeface="Helvetica Neue"/>
                <a:ea typeface="Helvetica Neue"/>
                <a:cs typeface="Helvetica Neue"/>
                <a:sym typeface="Helvetica Neue"/>
              </a:rPr>
              <a:t>Telp : </a:t>
            </a:r>
            <a:r>
              <a:rPr lang="en" sz="1200">
                <a:latin typeface="Helvetica Neue"/>
                <a:ea typeface="Helvetica Neue"/>
                <a:cs typeface="Helvetica Neue"/>
                <a:sym typeface="Helvetica Neue"/>
              </a:rPr>
              <a:t>8019210, 8019211</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POSKO BANJIR KOMANDO ARMADA BARAT TNI AL</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b="1">
                <a:latin typeface="Helvetica Neue"/>
                <a:ea typeface="Helvetica Neue"/>
                <a:cs typeface="Helvetica Neue"/>
                <a:sym typeface="Helvetica Neue"/>
              </a:rPr>
              <a:t>Telp :</a:t>
            </a:r>
            <a:r>
              <a:rPr lang="en" sz="1200">
                <a:latin typeface="Helvetica Neue"/>
                <a:ea typeface="Helvetica Neue"/>
                <a:cs typeface="Helvetica Neue"/>
                <a:sym typeface="Helvetica Neue"/>
              </a:rPr>
              <a:t> 4243000</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POSKO SAR DKI Jakarta</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b="1">
                <a:latin typeface="Helvetica Neue"/>
                <a:ea typeface="Helvetica Neue"/>
                <a:cs typeface="Helvetica Neue"/>
                <a:sym typeface="Helvetica Neue"/>
              </a:rPr>
              <a:t>Telp : </a:t>
            </a:r>
            <a:r>
              <a:rPr lang="en" sz="1200">
                <a:latin typeface="Helvetica Neue"/>
                <a:ea typeface="Helvetica Neue"/>
                <a:cs typeface="Helvetica Neue"/>
                <a:sym typeface="Helvetica Neue"/>
              </a:rPr>
              <a:t>34835118</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2"/>
              </a:buClr>
              <a:buSzPts val="1100"/>
              <a:buFont typeface="Arial"/>
              <a:buNone/>
            </a:pPr>
            <a:r>
              <a:rPr lang="en" sz="1200">
                <a:latin typeface="Helvetica Neue"/>
                <a:ea typeface="Helvetica Neue"/>
                <a:cs typeface="Helvetica Neue"/>
                <a:sym typeface="Helvetica Neue"/>
              </a:rPr>
              <a:t>POSKO BANJIR DKI JAYA</a:t>
            </a: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None/>
            </a:pPr>
            <a:r>
              <a:rPr lang="en" sz="1200" b="1">
                <a:latin typeface="Helvetica Neue"/>
                <a:ea typeface="Helvetica Neue"/>
                <a:cs typeface="Helvetica Neue"/>
                <a:sym typeface="Helvetica Neue"/>
              </a:rPr>
              <a:t>Telp : </a:t>
            </a:r>
            <a:r>
              <a:rPr lang="en" sz="1200">
                <a:latin typeface="Helvetica Neue"/>
                <a:ea typeface="Helvetica Neue"/>
                <a:cs typeface="Helvetica Neue"/>
                <a:sym typeface="Helvetica Neue"/>
              </a:rPr>
              <a:t>021-8196945 / 8197309</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Clr>
                <a:schemeClr val="dk2"/>
              </a:buClr>
              <a:buSzPts val="1100"/>
              <a:buFont typeface="Arial"/>
              <a:buNone/>
            </a:pPr>
            <a:endParaRPr sz="1200">
              <a:latin typeface="Helvetica Neue"/>
              <a:ea typeface="Helvetica Neue"/>
              <a:cs typeface="Helvetica Neue"/>
              <a:sym typeface="Helvetica Neue"/>
            </a:endParaRPr>
          </a:p>
          <a:p>
            <a:pPr marL="0" lvl="0" indent="0" algn="l" rtl="0">
              <a:lnSpc>
                <a:spcPct val="115000"/>
              </a:lnSpc>
              <a:spcBef>
                <a:spcPts val="0"/>
              </a:spcBef>
              <a:spcAft>
                <a:spcPts val="0"/>
              </a:spcAft>
              <a:buClr>
                <a:schemeClr val="dk2"/>
              </a:buClr>
              <a:buSzPts val="1100"/>
              <a:buFont typeface="Arial"/>
              <a:buNone/>
            </a:pPr>
            <a:endParaRPr sz="1200">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200">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7"/>
          <p:cNvPicPr preferRelativeResize="0"/>
          <p:nvPr/>
        </p:nvPicPr>
        <p:blipFill>
          <a:blip r:embed="rId3">
            <a:alphaModFix/>
          </a:blip>
          <a:stretch>
            <a:fillRect/>
          </a:stretch>
        </p:blipFill>
        <p:spPr>
          <a:xfrm>
            <a:off x="1903463" y="1700247"/>
            <a:ext cx="5337069" cy="3106341"/>
          </a:xfrm>
          <a:prstGeom prst="rect">
            <a:avLst/>
          </a:prstGeom>
          <a:noFill/>
          <a:ln>
            <a:noFill/>
          </a:ln>
        </p:spPr>
      </p:pic>
      <p:pic>
        <p:nvPicPr>
          <p:cNvPr id="403" name="Google Shape;403;p47"/>
          <p:cNvPicPr preferRelativeResize="0"/>
          <p:nvPr/>
        </p:nvPicPr>
        <p:blipFill rotWithShape="1">
          <a:blip r:embed="rId4">
            <a:alphaModFix/>
          </a:blip>
          <a:srcRect/>
          <a:stretch/>
        </p:blipFill>
        <p:spPr>
          <a:xfrm>
            <a:off x="4033238" y="336913"/>
            <a:ext cx="1077517" cy="1446610"/>
          </a:xfrm>
          <a:prstGeom prst="rect">
            <a:avLst/>
          </a:prstGeom>
          <a:noFill/>
          <a:ln>
            <a:noFill/>
          </a:ln>
        </p:spPr>
      </p:pic>
    </p:spTree>
  </p:cSld>
  <p:clrMapOvr>
    <a:masterClrMapping/>
  </p:clrMapOvr>
  <p:transition xmlns:p14="http://schemas.microsoft.com/office/powerpoint/2010/mai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p:nvPr/>
        </p:nvSpPr>
        <p:spPr>
          <a:xfrm>
            <a:off x="0" y="0"/>
            <a:ext cx="9144000" cy="658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Pengecekan Kesiapan Daerah</a:t>
            </a:r>
            <a:endParaRPr sz="3000">
              <a:solidFill>
                <a:srgbClr val="FFFFFF"/>
              </a:solidFill>
              <a:latin typeface="Lato Black"/>
              <a:ea typeface="Lato Black"/>
              <a:cs typeface="Lato Black"/>
              <a:sym typeface="Lato Black"/>
            </a:endParaRPr>
          </a:p>
        </p:txBody>
      </p:sp>
      <p:pic>
        <p:nvPicPr>
          <p:cNvPr id="110" name="Google Shape;110;p16"/>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111" name="Google Shape;111;p16"/>
          <p:cNvSpPr txBox="1"/>
          <p:nvPr/>
        </p:nvSpPr>
        <p:spPr>
          <a:xfrm>
            <a:off x="0" y="658200"/>
            <a:ext cx="9144000" cy="4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45484F"/>
                </a:solidFill>
                <a:highlight>
                  <a:srgbClr val="FFF2CC"/>
                </a:highlight>
                <a:latin typeface="Roboto"/>
                <a:ea typeface="Roboto"/>
                <a:cs typeface="Roboto"/>
                <a:sym typeface="Roboto"/>
              </a:rPr>
              <a:t>Kunjungan kerja Kepala BNPB ke kantor BPBD DKI Jakarta pada hari Jumat, 27 Desember 2019</a:t>
            </a:r>
            <a:endParaRPr sz="1500">
              <a:highlight>
                <a:srgbClr val="FFF2CC"/>
              </a:highlight>
              <a:latin typeface="Helvetica Neue"/>
              <a:ea typeface="Helvetica Neue"/>
              <a:cs typeface="Helvetica Neue"/>
              <a:sym typeface="Helvetica Neue"/>
            </a:endParaRPr>
          </a:p>
        </p:txBody>
      </p:sp>
      <p:pic>
        <p:nvPicPr>
          <p:cNvPr id="112" name="Google Shape;112;p16"/>
          <p:cNvPicPr preferRelativeResize="0"/>
          <p:nvPr/>
        </p:nvPicPr>
        <p:blipFill>
          <a:blip r:embed="rId4">
            <a:alphaModFix/>
          </a:blip>
          <a:stretch>
            <a:fillRect/>
          </a:stretch>
        </p:blipFill>
        <p:spPr>
          <a:xfrm>
            <a:off x="144475" y="3110325"/>
            <a:ext cx="2893200" cy="1939833"/>
          </a:xfrm>
          <a:prstGeom prst="rect">
            <a:avLst/>
          </a:prstGeom>
          <a:noFill/>
          <a:ln w="9525" cap="flat" cmpd="sng">
            <a:solidFill>
              <a:schemeClr val="dk2"/>
            </a:solidFill>
            <a:prstDash val="solid"/>
            <a:round/>
            <a:headEnd type="none" w="sm" len="sm"/>
            <a:tailEnd type="none" w="sm" len="sm"/>
          </a:ln>
        </p:spPr>
      </p:pic>
      <p:pic>
        <p:nvPicPr>
          <p:cNvPr id="113" name="Google Shape;113;p16"/>
          <p:cNvPicPr preferRelativeResize="0"/>
          <p:nvPr/>
        </p:nvPicPr>
        <p:blipFill rotWithShape="1">
          <a:blip r:embed="rId5">
            <a:alphaModFix/>
          </a:blip>
          <a:srcRect t="12755"/>
          <a:stretch/>
        </p:blipFill>
        <p:spPr>
          <a:xfrm>
            <a:off x="6037300" y="1148107"/>
            <a:ext cx="2515700" cy="3902042"/>
          </a:xfrm>
          <a:prstGeom prst="rect">
            <a:avLst/>
          </a:prstGeom>
          <a:noFill/>
          <a:ln w="9525" cap="flat" cmpd="sng">
            <a:solidFill>
              <a:schemeClr val="dk2"/>
            </a:solidFill>
            <a:prstDash val="solid"/>
            <a:round/>
            <a:headEnd type="none" w="sm" len="sm"/>
            <a:tailEnd type="none" w="sm" len="sm"/>
          </a:ln>
        </p:spPr>
      </p:pic>
      <p:pic>
        <p:nvPicPr>
          <p:cNvPr id="114" name="Google Shape;114;p16"/>
          <p:cNvPicPr preferRelativeResize="0"/>
          <p:nvPr/>
        </p:nvPicPr>
        <p:blipFill>
          <a:blip r:embed="rId6">
            <a:alphaModFix/>
          </a:blip>
          <a:stretch>
            <a:fillRect/>
          </a:stretch>
        </p:blipFill>
        <p:spPr>
          <a:xfrm>
            <a:off x="144475" y="1164252"/>
            <a:ext cx="2893200" cy="1909511"/>
          </a:xfrm>
          <a:prstGeom prst="rect">
            <a:avLst/>
          </a:prstGeom>
          <a:noFill/>
          <a:ln w="9525" cap="flat" cmpd="sng">
            <a:solidFill>
              <a:schemeClr val="dk2"/>
            </a:solidFill>
            <a:prstDash val="solid"/>
            <a:round/>
            <a:headEnd type="none" w="sm" len="sm"/>
            <a:tailEnd type="none" w="sm" len="sm"/>
          </a:ln>
        </p:spPr>
      </p:pic>
      <p:pic>
        <p:nvPicPr>
          <p:cNvPr id="115" name="Google Shape;115;p16"/>
          <p:cNvPicPr preferRelativeResize="0"/>
          <p:nvPr/>
        </p:nvPicPr>
        <p:blipFill rotWithShape="1">
          <a:blip r:embed="rId7">
            <a:alphaModFix/>
          </a:blip>
          <a:srcRect t="4048" b="9078"/>
          <a:stretch/>
        </p:blipFill>
        <p:spPr>
          <a:xfrm>
            <a:off x="3284988" y="1164970"/>
            <a:ext cx="2515712" cy="388518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p:nvPr/>
        </p:nvSpPr>
        <p:spPr>
          <a:xfrm>
            <a:off x="0" y="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  Rapat Koordinasi Kesiapsiagaan</a:t>
            </a:r>
            <a:endParaRPr sz="3000">
              <a:solidFill>
                <a:srgbClr val="FFFFFF"/>
              </a:solidFill>
              <a:latin typeface="Lato Black"/>
              <a:ea typeface="Lato Black"/>
              <a:cs typeface="Lato Black"/>
              <a:sym typeface="Lato Black"/>
            </a:endParaRPr>
          </a:p>
        </p:txBody>
      </p:sp>
      <p:pic>
        <p:nvPicPr>
          <p:cNvPr id="121" name="Google Shape;121;p17"/>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122" name="Google Shape;122;p17"/>
          <p:cNvSpPr txBox="1"/>
          <p:nvPr/>
        </p:nvSpPr>
        <p:spPr>
          <a:xfrm>
            <a:off x="997025" y="735263"/>
            <a:ext cx="5812800" cy="58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a:solidFill>
                  <a:schemeClr val="dk2"/>
                </a:solidFill>
                <a:highlight>
                  <a:srgbClr val="FFF2CC"/>
                </a:highlight>
              </a:rPr>
              <a:t>Rapat Koordinasi Penanganan Darurat Bencana Banjir, Tanah Longsor, dan Angin Puting Beliung pada hari Selasa, 17 Desember 2019</a:t>
            </a:r>
            <a:endParaRPr>
              <a:highlight>
                <a:srgbClr val="FFF2CC"/>
              </a:highlight>
              <a:latin typeface="Helvetica Neue"/>
              <a:ea typeface="Helvetica Neue"/>
              <a:cs typeface="Helvetica Neue"/>
              <a:sym typeface="Helvetica Neue"/>
            </a:endParaRPr>
          </a:p>
        </p:txBody>
      </p:sp>
      <p:pic>
        <p:nvPicPr>
          <p:cNvPr id="123" name="Google Shape;123;p17"/>
          <p:cNvPicPr preferRelativeResize="0"/>
          <p:nvPr/>
        </p:nvPicPr>
        <p:blipFill rotWithShape="1">
          <a:blip r:embed="rId4">
            <a:alphaModFix/>
          </a:blip>
          <a:srcRect t="10746"/>
          <a:stretch/>
        </p:blipFill>
        <p:spPr>
          <a:xfrm>
            <a:off x="1073213" y="1336725"/>
            <a:ext cx="2254185" cy="3576899"/>
          </a:xfrm>
          <a:prstGeom prst="rect">
            <a:avLst/>
          </a:prstGeom>
          <a:noFill/>
          <a:ln w="9525" cap="flat" cmpd="sng">
            <a:solidFill>
              <a:schemeClr val="dk2"/>
            </a:solidFill>
            <a:prstDash val="solid"/>
            <a:round/>
            <a:headEnd type="none" w="sm" len="sm"/>
            <a:tailEnd type="none" w="sm" len="sm"/>
          </a:ln>
        </p:spPr>
      </p:pic>
      <p:pic>
        <p:nvPicPr>
          <p:cNvPr id="124" name="Google Shape;124;p17"/>
          <p:cNvPicPr preferRelativeResize="0"/>
          <p:nvPr/>
        </p:nvPicPr>
        <p:blipFill rotWithShape="1">
          <a:blip r:embed="rId5">
            <a:alphaModFix/>
          </a:blip>
          <a:srcRect t="4278"/>
          <a:stretch/>
        </p:blipFill>
        <p:spPr>
          <a:xfrm>
            <a:off x="3597088" y="1336750"/>
            <a:ext cx="2102000" cy="3576899"/>
          </a:xfrm>
          <a:prstGeom prst="rect">
            <a:avLst/>
          </a:prstGeom>
          <a:noFill/>
          <a:ln w="9525" cap="flat" cmpd="sng">
            <a:solidFill>
              <a:schemeClr val="dk2"/>
            </a:solidFill>
            <a:prstDash val="solid"/>
            <a:round/>
            <a:headEnd type="none" w="sm" len="sm"/>
            <a:tailEnd type="none" w="sm" len="sm"/>
          </a:ln>
        </p:spPr>
      </p:pic>
      <p:pic>
        <p:nvPicPr>
          <p:cNvPr id="125" name="Google Shape;125;p17"/>
          <p:cNvPicPr preferRelativeResize="0"/>
          <p:nvPr/>
        </p:nvPicPr>
        <p:blipFill rotWithShape="1">
          <a:blip r:embed="rId6">
            <a:alphaModFix/>
          </a:blip>
          <a:srcRect t="3892"/>
          <a:stretch/>
        </p:blipFill>
        <p:spPr>
          <a:xfrm>
            <a:off x="5968788" y="1329400"/>
            <a:ext cx="2102000" cy="359154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p:nvPr/>
        </p:nvSpPr>
        <p:spPr>
          <a:xfrm>
            <a:off x="0" y="0"/>
            <a:ext cx="9144000" cy="641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Peringatan Dini Ancaman Hidrometeorologi</a:t>
            </a:r>
            <a:endParaRPr sz="3000">
              <a:solidFill>
                <a:srgbClr val="FFFFFF"/>
              </a:solidFill>
              <a:latin typeface="Lato Black"/>
              <a:ea typeface="Lato Black"/>
              <a:cs typeface="Lato Black"/>
              <a:sym typeface="Lato Black"/>
            </a:endParaRPr>
          </a:p>
        </p:txBody>
      </p:sp>
      <p:pic>
        <p:nvPicPr>
          <p:cNvPr id="131" name="Google Shape;131;p18"/>
          <p:cNvPicPr preferRelativeResize="0"/>
          <p:nvPr/>
        </p:nvPicPr>
        <p:blipFill>
          <a:blip r:embed="rId3">
            <a:alphaModFix/>
          </a:blip>
          <a:stretch>
            <a:fillRect/>
          </a:stretch>
        </p:blipFill>
        <p:spPr>
          <a:xfrm>
            <a:off x="85625" y="39331"/>
            <a:ext cx="433088" cy="582301"/>
          </a:xfrm>
          <a:prstGeom prst="rect">
            <a:avLst/>
          </a:prstGeom>
          <a:noFill/>
          <a:ln>
            <a:noFill/>
          </a:ln>
        </p:spPr>
      </p:pic>
      <p:sp>
        <p:nvSpPr>
          <p:cNvPr id="132" name="Google Shape;132;p18"/>
          <p:cNvSpPr txBox="1"/>
          <p:nvPr/>
        </p:nvSpPr>
        <p:spPr>
          <a:xfrm>
            <a:off x="0" y="621625"/>
            <a:ext cx="4296600" cy="331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b="1"/>
              <a:t>PERINGATAN DINI WASPADA POTENSI HUJAN : </a:t>
            </a:r>
            <a:endParaRPr b="1">
              <a:solidFill>
                <a:srgbClr val="FF0000"/>
              </a:solidFill>
            </a:endParaRPr>
          </a:p>
          <a:p>
            <a:pPr marL="0" lvl="0" indent="0" algn="l" rtl="0">
              <a:spcBef>
                <a:spcPts val="0"/>
              </a:spcBef>
              <a:spcAft>
                <a:spcPts val="0"/>
              </a:spcAft>
              <a:buClr>
                <a:schemeClr val="dk2"/>
              </a:buClr>
              <a:buSzPts val="1100"/>
              <a:buFont typeface="Arial"/>
              <a:buNone/>
            </a:pPr>
            <a:endParaRPr>
              <a:solidFill>
                <a:schemeClr val="dk2"/>
              </a:solidFill>
              <a:highlight>
                <a:srgbClr val="FFF2CC"/>
              </a:highlight>
            </a:endParaRPr>
          </a:p>
        </p:txBody>
      </p:sp>
      <p:pic>
        <p:nvPicPr>
          <p:cNvPr id="133" name="Google Shape;133;p18"/>
          <p:cNvPicPr preferRelativeResize="0"/>
          <p:nvPr/>
        </p:nvPicPr>
        <p:blipFill>
          <a:blip r:embed="rId4">
            <a:alphaModFix/>
          </a:blip>
          <a:stretch>
            <a:fillRect/>
          </a:stretch>
        </p:blipFill>
        <p:spPr>
          <a:xfrm>
            <a:off x="0" y="1707882"/>
            <a:ext cx="4571996" cy="3254916"/>
          </a:xfrm>
          <a:prstGeom prst="rect">
            <a:avLst/>
          </a:prstGeom>
          <a:noFill/>
          <a:ln>
            <a:noFill/>
          </a:ln>
        </p:spPr>
      </p:pic>
      <p:pic>
        <p:nvPicPr>
          <p:cNvPr id="134" name="Google Shape;134;p18"/>
          <p:cNvPicPr preferRelativeResize="0"/>
          <p:nvPr/>
        </p:nvPicPr>
        <p:blipFill>
          <a:blip r:embed="rId5">
            <a:alphaModFix/>
          </a:blip>
          <a:stretch>
            <a:fillRect/>
          </a:stretch>
        </p:blipFill>
        <p:spPr>
          <a:xfrm>
            <a:off x="4572000" y="1707882"/>
            <a:ext cx="4571996" cy="3254916"/>
          </a:xfrm>
          <a:prstGeom prst="rect">
            <a:avLst/>
          </a:prstGeom>
          <a:noFill/>
          <a:ln>
            <a:noFill/>
          </a:ln>
        </p:spPr>
      </p:pic>
      <p:sp>
        <p:nvSpPr>
          <p:cNvPr id="135" name="Google Shape;135;p18"/>
          <p:cNvSpPr txBox="1"/>
          <p:nvPr/>
        </p:nvSpPr>
        <p:spPr>
          <a:xfrm>
            <a:off x="3232750" y="1870375"/>
            <a:ext cx="960600" cy="399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b="1" i="1"/>
              <a:t>Januari</a:t>
            </a:r>
            <a:endParaRPr i="1">
              <a:solidFill>
                <a:schemeClr val="dk2"/>
              </a:solidFill>
              <a:highlight>
                <a:srgbClr val="FFF2CC"/>
              </a:highlight>
            </a:endParaRPr>
          </a:p>
        </p:txBody>
      </p:sp>
      <p:sp>
        <p:nvSpPr>
          <p:cNvPr id="136" name="Google Shape;136;p18"/>
          <p:cNvSpPr txBox="1"/>
          <p:nvPr/>
        </p:nvSpPr>
        <p:spPr>
          <a:xfrm>
            <a:off x="7795350" y="1870375"/>
            <a:ext cx="960600" cy="399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b="1" i="1"/>
              <a:t>Februari</a:t>
            </a:r>
            <a:endParaRPr i="1">
              <a:solidFill>
                <a:schemeClr val="dk2"/>
              </a:solidFill>
              <a:highlight>
                <a:srgbClr val="FFF2CC"/>
              </a:highlight>
            </a:endParaRPr>
          </a:p>
        </p:txBody>
      </p:sp>
      <p:sp>
        <p:nvSpPr>
          <p:cNvPr id="137" name="Google Shape;137;p18"/>
          <p:cNvSpPr txBox="1"/>
          <p:nvPr/>
        </p:nvSpPr>
        <p:spPr>
          <a:xfrm>
            <a:off x="-175" y="866175"/>
            <a:ext cx="8715300" cy="399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000" b="1">
                <a:solidFill>
                  <a:srgbClr val="333333"/>
                </a:solidFill>
                <a:highlight>
                  <a:srgbClr val="FFFFFF"/>
                </a:highlight>
                <a:latin typeface="Roboto"/>
                <a:ea typeface="Roboto"/>
                <a:cs typeface="Roboto"/>
                <a:sym typeface="Roboto"/>
              </a:rPr>
              <a:t>Kepala BMKG mengimbau perlu diwaspadai potensi cuaca ekstrem dan hujan lebat pada periode libur natal 2019 dan tahun baru 2020 </a:t>
            </a:r>
            <a:r>
              <a:rPr lang="en" sz="1000">
                <a:solidFill>
                  <a:srgbClr val="333333"/>
                </a:solidFill>
                <a:highlight>
                  <a:srgbClr val="FFFFFF"/>
                </a:highlight>
                <a:latin typeface="Roboto"/>
                <a:ea typeface="Roboto"/>
                <a:cs typeface="Roboto"/>
                <a:sym typeface="Roboto"/>
              </a:rPr>
              <a:t>di wilayah Aceh, Sumatera Utara, Sumatera Barat, Riau, Jambi, Bengkulu, Sumatera Selatan, Kep. Bangka Belitung, Jawa Barat, Jawa Tengah, Jawa Timur, Kalimantan Utara, Kalimantan Timur, Kalimantan Tengah, Kalimantan Selatan, Sulawesi Barat, Sulawesi Tengah, Maluku, Papua Barat, dan Papua. Umumnya hujan terjadi dimulai pada saat menjelang siang hingga sore hari.</a:t>
            </a:r>
            <a:endParaRPr sz="1000" b="1">
              <a:solidFill>
                <a:srgbClr val="FF0000"/>
              </a:solidFill>
            </a:endParaRPr>
          </a:p>
          <a:p>
            <a:pPr marL="0" lvl="0" indent="0" algn="l" rtl="0">
              <a:spcBef>
                <a:spcPts val="0"/>
              </a:spcBef>
              <a:spcAft>
                <a:spcPts val="0"/>
              </a:spcAft>
              <a:buClr>
                <a:schemeClr val="dk2"/>
              </a:buClr>
              <a:buSzPts val="1100"/>
              <a:buFont typeface="Arial"/>
              <a:buNone/>
            </a:pPr>
            <a:endParaRPr sz="1000">
              <a:solidFill>
                <a:schemeClr val="dk2"/>
              </a:solidFill>
              <a:highlight>
                <a:srgbClr val="FFF2CC"/>
              </a:highlight>
            </a:endParaRPr>
          </a:p>
          <a:p>
            <a:pPr marL="0" lvl="0" indent="0" algn="just" rtl="0">
              <a:spcBef>
                <a:spcPts val="0"/>
              </a:spcBef>
              <a:spcAft>
                <a:spcPts val="0"/>
              </a:spcAft>
              <a:buNone/>
            </a:pPr>
            <a:endParaRPr sz="1000" b="1"/>
          </a:p>
          <a:p>
            <a:pPr marL="0" lvl="0" indent="0" algn="l" rtl="0">
              <a:spcBef>
                <a:spcPts val="0"/>
              </a:spcBef>
              <a:spcAft>
                <a:spcPts val="0"/>
              </a:spcAft>
              <a:buClr>
                <a:schemeClr val="dk2"/>
              </a:buClr>
              <a:buSzPts val="1100"/>
              <a:buFont typeface="Arial"/>
              <a:buNone/>
            </a:pPr>
            <a:endParaRPr sz="1000">
              <a:solidFill>
                <a:schemeClr val="dk2"/>
              </a:solidFill>
              <a:highlight>
                <a:srgbClr val="FFF2CC"/>
              </a:highlight>
            </a:endParaRPr>
          </a:p>
        </p:txBody>
      </p:sp>
      <p:sp>
        <p:nvSpPr>
          <p:cNvPr id="138" name="Google Shape;138;p18"/>
          <p:cNvSpPr txBox="1"/>
          <p:nvPr/>
        </p:nvSpPr>
        <p:spPr>
          <a:xfrm>
            <a:off x="7875000" y="4886600"/>
            <a:ext cx="1269000" cy="1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FF0000"/>
                </a:solidFill>
              </a:rPr>
              <a:t>Sumber : BMKG</a:t>
            </a:r>
            <a:endParaRPr sz="1100" i="1">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p:nvPr/>
        </p:nvSpPr>
        <p:spPr>
          <a:xfrm>
            <a:off x="0" y="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  Curah Hujan Ekstrem pada Hari-H</a:t>
            </a:r>
            <a:endParaRPr sz="3000">
              <a:solidFill>
                <a:srgbClr val="FFFFFF"/>
              </a:solidFill>
              <a:latin typeface="Lato Black"/>
              <a:ea typeface="Lato Black"/>
              <a:cs typeface="Lato Black"/>
              <a:sym typeface="Lato Black"/>
            </a:endParaRPr>
          </a:p>
        </p:txBody>
      </p:sp>
      <p:pic>
        <p:nvPicPr>
          <p:cNvPr id="144" name="Google Shape;144;p19"/>
          <p:cNvPicPr preferRelativeResize="0"/>
          <p:nvPr/>
        </p:nvPicPr>
        <p:blipFill>
          <a:blip r:embed="rId3">
            <a:alphaModFix/>
          </a:blip>
          <a:stretch>
            <a:fillRect/>
          </a:stretch>
        </p:blipFill>
        <p:spPr>
          <a:xfrm>
            <a:off x="144475" y="39356"/>
            <a:ext cx="433088" cy="582301"/>
          </a:xfrm>
          <a:prstGeom prst="rect">
            <a:avLst/>
          </a:prstGeom>
          <a:noFill/>
          <a:ln>
            <a:noFill/>
          </a:ln>
        </p:spPr>
      </p:pic>
      <p:sp>
        <p:nvSpPr>
          <p:cNvPr id="145" name="Google Shape;145;p19"/>
          <p:cNvSpPr/>
          <p:nvPr/>
        </p:nvSpPr>
        <p:spPr>
          <a:xfrm>
            <a:off x="251338" y="3910700"/>
            <a:ext cx="3606300" cy="10032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1500" b="1">
                <a:solidFill>
                  <a:schemeClr val="dk2"/>
                </a:solidFill>
                <a:latin typeface="Helvetica Neue"/>
                <a:ea typeface="Helvetica Neue"/>
                <a:cs typeface="Helvetica Neue"/>
                <a:sym typeface="Helvetica Neue"/>
              </a:rPr>
              <a:t>Curah hujan tanggal 1 Januari 2020</a:t>
            </a:r>
            <a:endParaRPr sz="1500" b="1">
              <a:solidFill>
                <a:schemeClr val="dk2"/>
              </a:solidFill>
              <a:latin typeface="Helvetica Neue"/>
              <a:ea typeface="Helvetica Neue"/>
              <a:cs typeface="Helvetica Neue"/>
              <a:sym typeface="Helvetica Neue"/>
            </a:endParaRPr>
          </a:p>
          <a:p>
            <a:pPr marL="0" lvl="0" indent="0" algn="l" rtl="0">
              <a:spcBef>
                <a:spcPts val="0"/>
              </a:spcBef>
              <a:spcAft>
                <a:spcPts val="0"/>
              </a:spcAft>
              <a:buClr>
                <a:schemeClr val="dk2"/>
              </a:buClr>
              <a:buSzPts val="1100"/>
              <a:buFont typeface="Arial"/>
              <a:buNone/>
            </a:pPr>
            <a:r>
              <a:rPr lang="en" sz="1500" b="1">
                <a:solidFill>
                  <a:schemeClr val="dk2"/>
                </a:solidFill>
                <a:latin typeface="Helvetica Neue"/>
                <a:ea typeface="Helvetica Neue"/>
                <a:cs typeface="Helvetica Neue"/>
                <a:sym typeface="Helvetica Neue"/>
              </a:rPr>
              <a:t>TNI AU Halim	: 377 mm</a:t>
            </a:r>
            <a:endParaRPr sz="1500" b="1">
              <a:solidFill>
                <a:schemeClr val="dk2"/>
              </a:solidFill>
              <a:latin typeface="Helvetica Neue"/>
              <a:ea typeface="Helvetica Neue"/>
              <a:cs typeface="Helvetica Neue"/>
              <a:sym typeface="Helvetica Neue"/>
            </a:endParaRPr>
          </a:p>
          <a:p>
            <a:pPr marL="0" lvl="0" indent="0" algn="l" rtl="0">
              <a:spcBef>
                <a:spcPts val="0"/>
              </a:spcBef>
              <a:spcAft>
                <a:spcPts val="0"/>
              </a:spcAft>
              <a:buClr>
                <a:schemeClr val="dk2"/>
              </a:buClr>
              <a:buSzPts val="1100"/>
              <a:buFont typeface="Arial"/>
              <a:buNone/>
            </a:pPr>
            <a:r>
              <a:rPr lang="en" sz="1500" b="1">
                <a:solidFill>
                  <a:schemeClr val="dk2"/>
                </a:solidFill>
                <a:latin typeface="Helvetica Neue"/>
                <a:ea typeface="Helvetica Neue"/>
                <a:cs typeface="Helvetica Neue"/>
                <a:sym typeface="Helvetica Neue"/>
              </a:rPr>
              <a:t>Taman Mini	: 335 mm</a:t>
            </a:r>
            <a:endParaRPr sz="1500" b="1">
              <a:solidFill>
                <a:schemeClr val="dk2"/>
              </a:solidFill>
              <a:latin typeface="Helvetica Neue"/>
              <a:ea typeface="Helvetica Neue"/>
              <a:cs typeface="Helvetica Neue"/>
              <a:sym typeface="Helvetica Neue"/>
            </a:endParaRPr>
          </a:p>
          <a:p>
            <a:pPr marL="0" lvl="0" indent="0" algn="l" rtl="0">
              <a:spcBef>
                <a:spcPts val="0"/>
              </a:spcBef>
              <a:spcAft>
                <a:spcPts val="0"/>
              </a:spcAft>
              <a:buClr>
                <a:schemeClr val="dk2"/>
              </a:buClr>
              <a:buSzPts val="1100"/>
              <a:buFont typeface="Arial"/>
              <a:buNone/>
            </a:pPr>
            <a:r>
              <a:rPr lang="en" sz="1500" b="1">
                <a:solidFill>
                  <a:schemeClr val="dk2"/>
                </a:solidFill>
                <a:latin typeface="Helvetica Neue"/>
                <a:ea typeface="Helvetica Neue"/>
                <a:cs typeface="Helvetica Neue"/>
                <a:sym typeface="Helvetica Neue"/>
              </a:rPr>
              <a:t>Jatiasih		: 259 mm</a:t>
            </a:r>
            <a:endParaRPr/>
          </a:p>
        </p:txBody>
      </p:sp>
      <p:sp>
        <p:nvSpPr>
          <p:cNvPr id="146" name="Google Shape;146;p19"/>
          <p:cNvSpPr txBox="1"/>
          <p:nvPr/>
        </p:nvSpPr>
        <p:spPr>
          <a:xfrm>
            <a:off x="251350" y="4870500"/>
            <a:ext cx="1466700" cy="2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FF0000"/>
                </a:solidFill>
              </a:rPr>
              <a:t>Sumber : BMKG</a:t>
            </a:r>
            <a:endParaRPr sz="1100" i="1">
              <a:solidFill>
                <a:srgbClr val="FF0000"/>
              </a:solidFill>
            </a:endParaRPr>
          </a:p>
        </p:txBody>
      </p:sp>
      <p:sp>
        <p:nvSpPr>
          <p:cNvPr id="147" name="Google Shape;147;p19"/>
          <p:cNvSpPr txBox="1"/>
          <p:nvPr/>
        </p:nvSpPr>
        <p:spPr>
          <a:xfrm>
            <a:off x="251350" y="1611400"/>
            <a:ext cx="2613300" cy="2220900"/>
          </a:xfrm>
          <a:prstGeom prst="rect">
            <a:avLst/>
          </a:prstGeom>
          <a:solidFill>
            <a:srgbClr val="CFE2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Helvetica Neue"/>
                <a:ea typeface="Helvetica Neue"/>
                <a:cs typeface="Helvetica Neue"/>
                <a:sym typeface="Helvetica Neue"/>
              </a:rPr>
              <a:t>Intensitas Curah Hujan dari Tahun ke Tahun di Jakarta</a:t>
            </a:r>
            <a:r>
              <a:rPr lang="en" sz="1300">
                <a:latin typeface="Helvetica Neue"/>
                <a:ea typeface="Helvetica Neue"/>
                <a:cs typeface="Helvetica Neue"/>
                <a:sym typeface="Helvetica Neue"/>
              </a:rPr>
              <a:t> :</a:t>
            </a:r>
            <a:endParaRPr sz="1300">
              <a:latin typeface="Helvetica Neue"/>
              <a:ea typeface="Helvetica Neue"/>
              <a:cs typeface="Helvetica Neue"/>
              <a:sym typeface="Helvetica Neue"/>
            </a:endParaRPr>
          </a:p>
          <a:p>
            <a:pPr marL="0" lvl="0" indent="0" algn="l" rtl="0">
              <a:spcBef>
                <a:spcPts val="0"/>
              </a:spcBef>
              <a:spcAft>
                <a:spcPts val="0"/>
              </a:spcAft>
              <a:buNone/>
            </a:pPr>
            <a:endParaRPr sz="1300">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1996 : 216 mm/hari</a:t>
            </a:r>
            <a:endParaRPr sz="1300" b="1">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2002 : 168 mm/hari</a:t>
            </a:r>
            <a:endParaRPr sz="1300" b="1">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2007 : 340mm/hari</a:t>
            </a:r>
            <a:endParaRPr sz="1300" b="1">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2008 : 250mm/hari</a:t>
            </a:r>
            <a:endParaRPr sz="1300" b="1">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2013 : 100mm/hari</a:t>
            </a:r>
            <a:endParaRPr sz="1300" b="1">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2015 : 277mm/hari</a:t>
            </a:r>
            <a:endParaRPr sz="1300" b="1">
              <a:latin typeface="Helvetica Neue"/>
              <a:ea typeface="Helvetica Neue"/>
              <a:cs typeface="Helvetica Neue"/>
              <a:sym typeface="Helvetica Neue"/>
            </a:endParaRPr>
          </a:p>
          <a:p>
            <a:pPr marL="0" lvl="0" indent="0" algn="l" rtl="0">
              <a:spcBef>
                <a:spcPts val="0"/>
              </a:spcBef>
              <a:spcAft>
                <a:spcPts val="0"/>
              </a:spcAft>
              <a:buNone/>
            </a:pPr>
            <a:r>
              <a:rPr lang="en" sz="1300" b="1">
                <a:latin typeface="Helvetica Neue"/>
                <a:ea typeface="Helvetica Neue"/>
                <a:cs typeface="Helvetica Neue"/>
                <a:sym typeface="Helvetica Neue"/>
              </a:rPr>
              <a:t>2016 : 100 - 150 mm/hari</a:t>
            </a:r>
            <a:endParaRPr sz="1300">
              <a:latin typeface="Helvetica Neue"/>
              <a:ea typeface="Helvetica Neue"/>
              <a:cs typeface="Helvetica Neue"/>
              <a:sym typeface="Helvetica Neue"/>
            </a:endParaRPr>
          </a:p>
        </p:txBody>
      </p:sp>
      <p:sp>
        <p:nvSpPr>
          <p:cNvPr id="148" name="Google Shape;148;p19"/>
          <p:cNvSpPr txBox="1"/>
          <p:nvPr/>
        </p:nvSpPr>
        <p:spPr>
          <a:xfrm>
            <a:off x="159300" y="775288"/>
            <a:ext cx="8825400" cy="836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Lato"/>
                <a:ea typeface="Lato"/>
                <a:cs typeface="Lato"/>
                <a:sym typeface="Lato"/>
              </a:rPr>
              <a:t>Berdasarkan </a:t>
            </a:r>
            <a:r>
              <a:rPr lang="en" sz="1600" b="1">
                <a:latin typeface="Lato"/>
                <a:ea typeface="Lato"/>
                <a:cs typeface="Lato"/>
                <a:sym typeface="Lato"/>
              </a:rPr>
              <a:t>BMKG</a:t>
            </a:r>
            <a:r>
              <a:rPr lang="en" sz="1600">
                <a:latin typeface="Lato"/>
                <a:ea typeface="Lato"/>
                <a:cs typeface="Lato"/>
                <a:sym typeface="Lato"/>
              </a:rPr>
              <a:t>, hujan tahun baru kali ini </a:t>
            </a:r>
            <a:r>
              <a:rPr lang="en" sz="1600" b="1">
                <a:latin typeface="Lato"/>
                <a:ea typeface="Lato"/>
                <a:cs typeface="Lato"/>
                <a:sym typeface="Lato"/>
              </a:rPr>
              <a:t>sangat ekstrem</a:t>
            </a:r>
            <a:r>
              <a:rPr lang="en" sz="1600">
                <a:latin typeface="Lato"/>
                <a:ea typeface="Lato"/>
                <a:cs typeface="Lato"/>
                <a:sym typeface="Lato"/>
              </a:rPr>
              <a:t> dan melanda sebagian besar </a:t>
            </a:r>
            <a:r>
              <a:rPr lang="en" sz="1600" b="1">
                <a:latin typeface="Lato"/>
                <a:ea typeface="Lato"/>
                <a:cs typeface="Lato"/>
                <a:sym typeface="Lato"/>
              </a:rPr>
              <a:t>Jawa bagian Barat-Utara</a:t>
            </a:r>
            <a:r>
              <a:rPr lang="en" sz="1600">
                <a:latin typeface="Lato"/>
                <a:ea typeface="Lato"/>
                <a:cs typeface="Lato"/>
                <a:sym typeface="Lato"/>
              </a:rPr>
              <a:t> sehingga menyebabkan banjir besar yg merata di </a:t>
            </a:r>
            <a:r>
              <a:rPr lang="en" sz="1600" b="1">
                <a:latin typeface="Lato"/>
                <a:ea typeface="Lato"/>
                <a:cs typeface="Lato"/>
                <a:sym typeface="Lato"/>
              </a:rPr>
              <a:t>Jakarta, Tangerang, Bekasi, Bandung Barat,</a:t>
            </a:r>
            <a:r>
              <a:rPr lang="en" sz="1600">
                <a:latin typeface="Lato"/>
                <a:ea typeface="Lato"/>
                <a:cs typeface="Lato"/>
                <a:sym typeface="Lato"/>
              </a:rPr>
              <a:t> bahkan </a:t>
            </a:r>
            <a:r>
              <a:rPr lang="en" sz="1600" b="1">
                <a:latin typeface="Lato"/>
                <a:ea typeface="Lato"/>
                <a:cs typeface="Lato"/>
                <a:sym typeface="Lato"/>
              </a:rPr>
              <a:t>Cikampek</a:t>
            </a:r>
            <a:r>
              <a:rPr lang="en" sz="1600">
                <a:latin typeface="Lato"/>
                <a:ea typeface="Lato"/>
                <a:cs typeface="Lato"/>
                <a:sym typeface="Lato"/>
              </a:rPr>
              <a:t> dan </a:t>
            </a:r>
            <a:r>
              <a:rPr lang="en" sz="1600" b="1">
                <a:latin typeface="Lato"/>
                <a:ea typeface="Lato"/>
                <a:cs typeface="Lato"/>
                <a:sym typeface="Lato"/>
              </a:rPr>
              <a:t>Cipali</a:t>
            </a:r>
            <a:r>
              <a:rPr lang="en" sz="1600">
                <a:latin typeface="Lato"/>
                <a:ea typeface="Lato"/>
                <a:cs typeface="Lato"/>
                <a:sym typeface="Lato"/>
              </a:rPr>
              <a:t>. Hujan kali ini </a:t>
            </a:r>
            <a:r>
              <a:rPr lang="en" sz="1600" b="1">
                <a:latin typeface="Lato"/>
                <a:ea typeface="Lato"/>
                <a:cs typeface="Lato"/>
                <a:sym typeface="Lato"/>
              </a:rPr>
              <a:t>bukan hujan biasa</a:t>
            </a:r>
            <a:endParaRPr sz="1600" b="1">
              <a:latin typeface="Lato"/>
              <a:ea typeface="Lato"/>
              <a:cs typeface="Lato"/>
              <a:sym typeface="Lato"/>
            </a:endParaRPr>
          </a:p>
        </p:txBody>
      </p:sp>
      <p:sp>
        <p:nvSpPr>
          <p:cNvPr id="149" name="Google Shape;149;p19"/>
          <p:cNvSpPr txBox="1"/>
          <p:nvPr/>
        </p:nvSpPr>
        <p:spPr>
          <a:xfrm>
            <a:off x="5340800" y="2296125"/>
            <a:ext cx="3548100" cy="4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Cari foto hujan ekstrem</a:t>
            </a:r>
            <a:endParaRPr>
              <a:latin typeface="Lato"/>
              <a:ea typeface="Lato"/>
              <a:cs typeface="Lato"/>
              <a:sym typeface="Lato"/>
            </a:endParaRPr>
          </a:p>
        </p:txBody>
      </p:sp>
      <p:sp>
        <p:nvSpPr>
          <p:cNvPr id="150" name="Google Shape;150;p19"/>
          <p:cNvSpPr/>
          <p:nvPr/>
        </p:nvSpPr>
        <p:spPr>
          <a:xfrm>
            <a:off x="6041125" y="1830375"/>
            <a:ext cx="1196700" cy="676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p19"/>
          <p:cNvPicPr preferRelativeResize="0"/>
          <p:nvPr/>
        </p:nvPicPr>
        <p:blipFill rotWithShape="1">
          <a:blip r:embed="rId4">
            <a:alphaModFix/>
          </a:blip>
          <a:srcRect l="39675" t="34700" r="26726" b="38218"/>
          <a:stretch/>
        </p:blipFill>
        <p:spPr>
          <a:xfrm>
            <a:off x="5436600" y="1830375"/>
            <a:ext cx="3548099" cy="2859741"/>
          </a:xfrm>
          <a:prstGeom prst="rect">
            <a:avLst/>
          </a:prstGeom>
          <a:noFill/>
          <a:ln>
            <a:noFill/>
          </a:ln>
        </p:spPr>
      </p:pic>
      <p:grpSp>
        <p:nvGrpSpPr>
          <p:cNvPr id="152" name="Google Shape;152;p19"/>
          <p:cNvGrpSpPr/>
          <p:nvPr/>
        </p:nvGrpSpPr>
        <p:grpSpPr>
          <a:xfrm>
            <a:off x="4131900" y="2435650"/>
            <a:ext cx="1304701" cy="2254475"/>
            <a:chOff x="4131900" y="1577975"/>
            <a:chExt cx="1304701" cy="2254475"/>
          </a:xfrm>
        </p:grpSpPr>
        <p:pic>
          <p:nvPicPr>
            <p:cNvPr id="153" name="Google Shape;153;p19"/>
            <p:cNvPicPr preferRelativeResize="0"/>
            <p:nvPr/>
          </p:nvPicPr>
          <p:blipFill rotWithShape="1">
            <a:blip r:embed="rId4">
              <a:alphaModFix/>
            </a:blip>
            <a:srcRect l="1469" t="64141" r="79089" b="2264"/>
            <a:stretch/>
          </p:blipFill>
          <p:spPr>
            <a:xfrm>
              <a:off x="4131900" y="1577975"/>
              <a:ext cx="1304701" cy="2254474"/>
            </a:xfrm>
            <a:prstGeom prst="rect">
              <a:avLst/>
            </a:prstGeom>
            <a:noFill/>
            <a:ln>
              <a:noFill/>
            </a:ln>
          </p:spPr>
        </p:pic>
        <p:sp>
          <p:nvSpPr>
            <p:cNvPr id="154" name="Google Shape;154;p19"/>
            <p:cNvSpPr/>
            <p:nvPr/>
          </p:nvSpPr>
          <p:spPr>
            <a:xfrm>
              <a:off x="4730300" y="3725350"/>
              <a:ext cx="706200" cy="107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5" name="Google Shape;155;p19"/>
          <p:cNvPicPr preferRelativeResize="0"/>
          <p:nvPr/>
        </p:nvPicPr>
        <p:blipFill rotWithShape="1">
          <a:blip r:embed="rId4">
            <a:alphaModFix/>
          </a:blip>
          <a:srcRect b="95054"/>
          <a:stretch/>
        </p:blipFill>
        <p:spPr>
          <a:xfrm>
            <a:off x="5157750" y="1670600"/>
            <a:ext cx="3826950" cy="189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0"/>
          <p:cNvSpPr/>
          <p:nvPr/>
        </p:nvSpPr>
        <p:spPr>
          <a:xfrm>
            <a:off x="7390525" y="4605800"/>
            <a:ext cx="1375200" cy="25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Update Kejadian Banjir Jabodetabek </a:t>
            </a:r>
            <a:endParaRPr sz="3000">
              <a:solidFill>
                <a:srgbClr val="FFFFFF"/>
              </a:solidFill>
              <a:latin typeface="Lato Black"/>
              <a:ea typeface="Lato Black"/>
              <a:cs typeface="Lato Black"/>
              <a:sym typeface="Lato Black"/>
            </a:endParaRPr>
          </a:p>
        </p:txBody>
      </p:sp>
      <p:pic>
        <p:nvPicPr>
          <p:cNvPr id="162" name="Google Shape;162;p20"/>
          <p:cNvPicPr preferRelativeResize="0"/>
          <p:nvPr/>
        </p:nvPicPr>
        <p:blipFill>
          <a:blip r:embed="rId3">
            <a:alphaModFix/>
          </a:blip>
          <a:stretch>
            <a:fillRect/>
          </a:stretch>
        </p:blipFill>
        <p:spPr>
          <a:xfrm>
            <a:off x="220675" y="39356"/>
            <a:ext cx="433088" cy="582301"/>
          </a:xfrm>
          <a:prstGeom prst="rect">
            <a:avLst/>
          </a:prstGeom>
          <a:noFill/>
          <a:ln>
            <a:noFill/>
          </a:ln>
        </p:spPr>
      </p:pic>
      <p:pic>
        <p:nvPicPr>
          <p:cNvPr id="163" name="Google Shape;163;p20"/>
          <p:cNvPicPr preferRelativeResize="0"/>
          <p:nvPr/>
        </p:nvPicPr>
        <p:blipFill>
          <a:blip r:embed="rId4">
            <a:alphaModFix/>
          </a:blip>
          <a:stretch>
            <a:fillRect/>
          </a:stretch>
        </p:blipFill>
        <p:spPr>
          <a:xfrm>
            <a:off x="1629613" y="688550"/>
            <a:ext cx="5884778" cy="4454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p:nvPr/>
        </p:nvSpPr>
        <p:spPr>
          <a:xfrm>
            <a:off x="7390525" y="4605800"/>
            <a:ext cx="1375200" cy="25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p:nvPr/>
        </p:nvSpPr>
        <p:spPr>
          <a:xfrm>
            <a:off x="-100" y="-27550"/>
            <a:ext cx="9144000" cy="71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Lato Black"/>
                <a:ea typeface="Lato Black"/>
                <a:cs typeface="Lato Black"/>
                <a:sym typeface="Lato Black"/>
              </a:rPr>
              <a:t>Update Kejadian Banjir Jabodetabek </a:t>
            </a:r>
            <a:endParaRPr sz="3000">
              <a:solidFill>
                <a:srgbClr val="FFFFFF"/>
              </a:solidFill>
              <a:latin typeface="Lato Black"/>
              <a:ea typeface="Lato Black"/>
              <a:cs typeface="Lato Black"/>
              <a:sym typeface="Lato Black"/>
            </a:endParaRPr>
          </a:p>
        </p:txBody>
      </p:sp>
      <p:pic>
        <p:nvPicPr>
          <p:cNvPr id="170" name="Google Shape;170;p21"/>
          <p:cNvPicPr preferRelativeResize="0"/>
          <p:nvPr/>
        </p:nvPicPr>
        <p:blipFill>
          <a:blip r:embed="rId3">
            <a:alphaModFix/>
          </a:blip>
          <a:stretch>
            <a:fillRect/>
          </a:stretch>
        </p:blipFill>
        <p:spPr>
          <a:xfrm>
            <a:off x="220675" y="39356"/>
            <a:ext cx="433088" cy="582301"/>
          </a:xfrm>
          <a:prstGeom prst="rect">
            <a:avLst/>
          </a:prstGeom>
          <a:noFill/>
          <a:ln>
            <a:noFill/>
          </a:ln>
        </p:spPr>
      </p:pic>
      <p:pic>
        <p:nvPicPr>
          <p:cNvPr id="171" name="Google Shape;171;p21"/>
          <p:cNvPicPr preferRelativeResize="0"/>
          <p:nvPr/>
        </p:nvPicPr>
        <p:blipFill>
          <a:blip r:embed="rId4">
            <a:alphaModFix/>
          </a:blip>
          <a:stretch>
            <a:fillRect/>
          </a:stretch>
        </p:blipFill>
        <p:spPr>
          <a:xfrm>
            <a:off x="1629513" y="688550"/>
            <a:ext cx="5884778" cy="4454951"/>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1389</Words>
  <Application>Microsoft Macintosh PowerPoint</Application>
  <PresentationFormat>On-screen Show (16:9)</PresentationFormat>
  <Paragraphs>321</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Calibri</vt:lpstr>
      <vt:lpstr>Helvetica Neue</vt:lpstr>
      <vt:lpstr>Lato</vt:lpstr>
      <vt:lpstr>Lato Black</vt:lpstr>
      <vt:lpstr>Oswald Regular</vt:lpstr>
      <vt:lpstr>Raleway</vt:lpstr>
      <vt:lpstr>Raleway ExtraBold</vt:lpstr>
      <vt:lpstr>Roboto</vt:lpstr>
      <vt:lpstr>Swiss</vt:lpstr>
      <vt:lpstr>Penanganan Bencana Banjir dan Longsor di DKI Jakarta, Banten, dan Jawa Barat </vt:lpstr>
      <vt:lpstr>- MATERI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LANGKAH PENANGANAN </vt:lpstr>
      <vt:lpstr>PowerPoint Presentation</vt:lpstr>
      <vt:lpstr>PENINJAUAN MENGGUNAKAN HELIKOPTER</vt:lpstr>
      <vt:lpstr>PowerPoint Presentation</vt:lpstr>
      <vt:lpstr>EVAKUASI DAN PENYELAMATAN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Penanganan Bencana Banjir dan Longsor di DKI Jakarta, Banten, dan Jawa Barat </dc:title>
  <cp:lastModifiedBy>sapariah</cp:lastModifiedBy>
  <cp:revision>1</cp:revision>
  <dcterms:modified xsi:type="dcterms:W3CDTF">2020-01-05T00:07:41Z</dcterms:modified>
</cp:coreProperties>
</file>